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1993219241" r:id="rId3"/>
    <p:sldId id="1993219244" r:id="rId4"/>
    <p:sldId id="1993219219" r:id="rId5"/>
    <p:sldId id="1993219251" r:id="rId6"/>
    <p:sldId id="1993219250" r:id="rId7"/>
    <p:sldId id="1993219218" r:id="rId8"/>
    <p:sldId id="1993219235" r:id="rId9"/>
    <p:sldId id="2953" r:id="rId10"/>
    <p:sldId id="1993219255" r:id="rId11"/>
    <p:sldId id="1993219246" r:id="rId12"/>
    <p:sldId id="1993219254" r:id="rId13"/>
    <p:sldId id="1993219256" r:id="rId14"/>
    <p:sldId id="1009" r:id="rId15"/>
    <p:sldId id="1993219222" r:id="rId16"/>
    <p:sldId id="1993219249" r:id="rId17"/>
    <p:sldId id="368" r:id="rId18"/>
  </p:sldIdLst>
  <p:sldSz cx="12192000" cy="6858000"/>
  <p:notesSz cx="7099300" cy="102346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hso 124" initials="n1" lastIdx="8" clrIdx="0">
    <p:extLst>
      <p:ext uri="{19B8F6BF-5375-455C-9EA6-DF929625EA0E}">
        <p15:presenceInfo xmlns:p15="http://schemas.microsoft.com/office/powerpoint/2012/main" userId="nhso 124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BDB3E1C-B035-4504-A10A-F62902243C38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76EB8EF-F6CF-4A94-AD37-0BBFAA901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85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ตัวแทนรูปบนสไลด์ 1">
            <a:extLst>
              <a:ext uri="{FF2B5EF4-FFF2-40B4-BE49-F238E27FC236}">
                <a16:creationId xmlns:a16="http://schemas.microsoft.com/office/drawing/2014/main" id="{44F1D846-276A-486D-ABE8-397AFD1547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ตัวแทนบันทึกย่อ 2">
            <a:extLst>
              <a:ext uri="{FF2B5EF4-FFF2-40B4-BE49-F238E27FC236}">
                <a16:creationId xmlns:a16="http://schemas.microsoft.com/office/drawing/2014/main" id="{82ECF548-4809-40B5-AAF3-0CD0F53759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  <p:sp>
        <p:nvSpPr>
          <p:cNvPr id="23556" name="ตัวแทนหมายเลขสไลด์ 3">
            <a:extLst>
              <a:ext uri="{FF2B5EF4-FFF2-40B4-BE49-F238E27FC236}">
                <a16:creationId xmlns:a16="http://schemas.microsoft.com/office/drawing/2014/main" id="{51297145-9909-4A1A-A742-5BA516E49A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4763" indent="-309524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8098" indent="-24762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3337" indent="-24762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8576" indent="-247620"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445D0A7-0EE0-464E-BFEC-67823992DC91}" type="slidenum">
              <a:rPr lang="en-US" altLang="th-TH" sz="1400"/>
              <a:pPr/>
              <a:t>14</a:t>
            </a:fld>
            <a:endParaRPr lang="en-US" altLang="th-TH"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0193E-278A-4786-8645-4BFA7C2AF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3A1AAB-383E-457D-93E0-65EF893D8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E6452-B6E0-436F-8819-56A856EA6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F0DC-70AA-4178-9DDF-AB7EACF1B8DF}" type="datetimeFigureOut">
              <a:rPr lang="th-TH" smtClean="0"/>
              <a:t>20/09/64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B27C9-30BC-4843-83E2-52F03FAF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6E25F-7B4D-4173-BE7F-6C2D5E77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DFFD-E001-4EE8-99FD-563FAFAAD3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82946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F9DEC-59CD-40F0-B044-DBB9799B7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A969A-7383-4ECA-ADB6-092D09995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04C76-F34F-4706-8477-1854E932D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F0DC-70AA-4178-9DDF-AB7EACF1B8DF}" type="datetimeFigureOut">
              <a:rPr lang="th-TH" smtClean="0"/>
              <a:t>20/09/64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E6324-4862-4E6C-9586-D3998CF5F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7B880-001B-4C39-B4EF-1BAC1F28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DFFD-E001-4EE8-99FD-563FAFAAD3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6536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D395F9-1BBA-4DE8-A69A-C87F56189B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77DD0F-A237-4CD5-AE9E-256E47435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ACF69-1F44-4387-AD11-3B265BBBE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F0DC-70AA-4178-9DDF-AB7EACF1B8DF}" type="datetimeFigureOut">
              <a:rPr lang="th-TH" smtClean="0"/>
              <a:t>20/09/64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712E3-A6AC-464E-A0BE-30627917E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C43C7-BD3C-4B93-A69F-92F2F05B9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DFFD-E001-4EE8-99FD-563FAFAAD3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0169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7F6FF-6090-4AB3-8A83-49E5D6A7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E4487-AE55-47AA-8C53-DB0A8DE2D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21D03-894D-4468-942D-737AC37D8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F0DC-70AA-4178-9DDF-AB7EACF1B8DF}" type="datetimeFigureOut">
              <a:rPr lang="th-TH" smtClean="0"/>
              <a:t>20/09/64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EF5B6-7671-4EE5-AA16-0CEECE543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4C1C8-883A-4CDE-AD4A-EB23E4D0C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DFFD-E001-4EE8-99FD-563FAFAAD3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146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3B1BF-1F5A-42E1-8835-B67B13234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C745F-6B41-48A3-8004-C72E72490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2A387-0F5E-4BB4-8B04-ADCFFB8DF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F0DC-70AA-4178-9DDF-AB7EACF1B8DF}" type="datetimeFigureOut">
              <a:rPr lang="th-TH" smtClean="0"/>
              <a:t>20/09/64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C6174-14F5-49D2-A359-A2819233C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A987C-B25D-4C23-B78B-95B806EC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DFFD-E001-4EE8-99FD-563FAFAAD3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52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5B4E1-BB71-4B5D-9537-9DC9AECAF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FC80A-C027-41C9-BBAC-4102CC03B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E6E4CF-48B9-4E45-963E-1928D96029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D301AE-8A75-4B02-9ED5-06E59CA6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F0DC-70AA-4178-9DDF-AB7EACF1B8DF}" type="datetimeFigureOut">
              <a:rPr lang="th-TH" smtClean="0"/>
              <a:t>20/09/64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C093A4-2262-457C-8706-6D8C95467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E74C2-1690-4FAF-A167-BCC50E554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DFFD-E001-4EE8-99FD-563FAFAAD3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392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E31B1-B9E0-4750-90AE-80A2C7B28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6C8AA-9D5C-4DAC-8C37-DC93246B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416DB-A627-4DAE-A816-E787E0F64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CB138C-C1DF-4DFF-8CAA-D226FE32EE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E9D267-774A-4E9F-A9D9-30A4916CA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A02E1-A37A-4544-A99B-0F1012A26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F0DC-70AA-4178-9DDF-AB7EACF1B8DF}" type="datetimeFigureOut">
              <a:rPr lang="th-TH" smtClean="0"/>
              <a:t>20/09/64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6C4221-87CD-4B48-82B2-827EC295D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CE706C-C397-4AAC-8B16-FA8597C66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DFFD-E001-4EE8-99FD-563FAFAAD3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532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63243-5370-43B4-801E-F5F6F6B77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6D96AA-3E0E-44D3-A457-3D9B7AD9C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F0DC-70AA-4178-9DDF-AB7EACF1B8DF}" type="datetimeFigureOut">
              <a:rPr lang="th-TH" smtClean="0"/>
              <a:t>20/09/64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C9DD7-4AAF-4335-8EFB-24AB3277C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13B7E6-3F1B-4153-80CE-23A6289D7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DFFD-E001-4EE8-99FD-563FAFAAD3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2394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C7B47D-F6C6-45E6-8383-675F4076B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F0DC-70AA-4178-9DDF-AB7EACF1B8DF}" type="datetimeFigureOut">
              <a:rPr lang="th-TH" smtClean="0"/>
              <a:t>20/09/64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628291-DA7D-49BA-AF54-2B6D9F23A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F7B9F-FF16-44BF-AF0A-6C236157D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DFFD-E001-4EE8-99FD-563FAFAAD3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278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02D05-353A-49FC-903C-FD3E0F778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8B387-2CB6-4692-8F97-752F52179D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A8C4C-028F-434D-B8E4-06FB41F1CB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7D26F-A193-436A-B73D-82E052501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F0DC-70AA-4178-9DDF-AB7EACF1B8DF}" type="datetimeFigureOut">
              <a:rPr lang="th-TH" smtClean="0"/>
              <a:t>20/09/64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96556-09BA-4952-BAF6-6BF2CB8B8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AF847-52A5-4AC4-93FB-094FC15C0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DFFD-E001-4EE8-99FD-563FAFAAD3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363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6404-4E07-4254-ABFD-A922004F4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60DA1-ACC0-4366-9240-5CDAEC2B4B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590EB1-4D45-4921-97D7-D55554B4D0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C92867-6882-4DCC-9220-CC92EE19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5F0DC-70AA-4178-9DDF-AB7EACF1B8DF}" type="datetimeFigureOut">
              <a:rPr lang="th-TH" smtClean="0"/>
              <a:t>20/09/64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AF487-1FE2-420D-9128-EB75C787E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354AF-34DC-4617-9359-BCD8F39EE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BDFFD-E001-4EE8-99FD-563FAFAAD3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9163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9D69EB-B3F9-4935-A353-961FD8218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55AB18-6D80-4001-8EAD-EB2720DBE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E847A-0CEA-4367-AE66-24177CC33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5F0DC-70AA-4178-9DDF-AB7EACF1B8DF}" type="datetimeFigureOut">
              <a:rPr lang="th-TH" smtClean="0"/>
              <a:t>20/09/64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3A0D2-2034-446B-9DD7-144DF6339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1194E-B4DB-4BA5-B0C6-70BA0124A4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BDFFD-E001-4EE8-99FD-563FAFAAD3A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116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04DFE-7AFB-44F2-8E6F-220F55E0F0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endParaRPr lang="th-TH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FFAA8F-4518-4325-B511-9BE394820394}"/>
              </a:ext>
            </a:extLst>
          </p:cNvPr>
          <p:cNvSpPr txBox="1">
            <a:spLocks/>
          </p:cNvSpPr>
          <p:nvPr/>
        </p:nvSpPr>
        <p:spPr>
          <a:xfrm>
            <a:off x="1082542" y="2221160"/>
            <a:ext cx="10267700" cy="2015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800" b="1" dirty="0">
                <a:solidFill>
                  <a:srgbClr val="3333FF"/>
                </a:solidFill>
                <a:latin typeface="AngsanaUPC" panose="02020603050405020304" pitchFamily="18" charset="-34"/>
                <a:ea typeface="Tahoma" panose="020B0604030504040204" pitchFamily="34" charset="0"/>
                <a:cs typeface="AngsanaUPC" panose="02020603050405020304" pitchFamily="18" charset="-34"/>
              </a:rPr>
              <a:t>แนวทางการบริหารจัดการ</a:t>
            </a:r>
            <a:br>
              <a:rPr lang="th-TH" sz="3600" dirty="0">
                <a:solidFill>
                  <a:srgbClr val="3333FF"/>
                </a:solidFill>
                <a:latin typeface="AngsanaUPC" panose="02020603050405020304" pitchFamily="18" charset="-34"/>
                <a:ea typeface="Tahoma" panose="020B0604030504040204" pitchFamily="34" charset="0"/>
                <a:cs typeface="AngsanaUPC" panose="02020603050405020304" pitchFamily="18" charset="-34"/>
              </a:rPr>
            </a:br>
            <a:r>
              <a:rPr lang="th-TH" sz="4000" b="1" dirty="0">
                <a:solidFill>
                  <a:srgbClr val="3333FF"/>
                </a:solidFill>
                <a:latin typeface="AngsanaUPC" panose="02020603050405020304" pitchFamily="18" charset="-34"/>
                <a:ea typeface="Tahoma" panose="020B0604030504040204" pitchFamily="34" charset="0"/>
                <a:cs typeface="AngsanaUPC" panose="02020603050405020304" pitchFamily="18" charset="-34"/>
              </a:rPr>
              <a:t>งบสร้างเสริมสุขภาพและป้องกันโรคที่เป็นปัญหาพื้นที่ ระดับพื้นที่ (</a:t>
            </a:r>
            <a:r>
              <a:rPr lang="en-US" sz="4000" b="1" dirty="0">
                <a:solidFill>
                  <a:srgbClr val="3333FF"/>
                </a:solidFill>
                <a:latin typeface="AngsanaUPC" panose="02020603050405020304" pitchFamily="18" charset="-34"/>
                <a:ea typeface="Tahoma" panose="020B0604030504040204" pitchFamily="34" charset="0"/>
                <a:cs typeface="AngsanaUPC" panose="02020603050405020304" pitchFamily="18" charset="-34"/>
              </a:rPr>
              <a:t>PPA)</a:t>
            </a:r>
            <a:r>
              <a:rPr lang="th-TH" sz="4000" b="1" dirty="0">
                <a:solidFill>
                  <a:srgbClr val="3333FF"/>
                </a:solidFill>
                <a:latin typeface="AngsanaUPC" panose="02020603050405020304" pitchFamily="18" charset="-34"/>
                <a:ea typeface="Tahoma" panose="020B0604030504040204" pitchFamily="34" charset="0"/>
                <a:cs typeface="AngsanaUPC" panose="02020603050405020304" pitchFamily="18" charset="-34"/>
              </a:rPr>
              <a:t> </a:t>
            </a:r>
          </a:p>
          <a:p>
            <a:r>
              <a:rPr lang="th-TH" sz="4000" b="1" dirty="0">
                <a:solidFill>
                  <a:srgbClr val="3333FF"/>
                </a:solidFill>
                <a:latin typeface="AngsanaUPC" panose="02020603050405020304" pitchFamily="18" charset="-34"/>
                <a:ea typeface="Tahoma" panose="020B0604030504040204" pitchFamily="34" charset="0"/>
                <a:cs typeface="AngsanaUPC" panose="02020603050405020304" pitchFamily="18" charset="-34"/>
              </a:rPr>
              <a:t>สปสช.เขต </a:t>
            </a:r>
            <a:r>
              <a:rPr lang="en-US" sz="4000" b="1" dirty="0">
                <a:solidFill>
                  <a:srgbClr val="3333FF"/>
                </a:solidFill>
                <a:latin typeface="AngsanaUPC" panose="02020603050405020304" pitchFamily="18" charset="-34"/>
                <a:ea typeface="Tahoma" panose="020B0604030504040204" pitchFamily="34" charset="0"/>
                <a:cs typeface="AngsanaUPC" panose="02020603050405020304" pitchFamily="18" charset="-34"/>
              </a:rPr>
              <a:t>5 </a:t>
            </a:r>
            <a:r>
              <a:rPr lang="th-TH" sz="4000" b="1" dirty="0">
                <a:solidFill>
                  <a:srgbClr val="3333FF"/>
                </a:solidFill>
                <a:latin typeface="AngsanaUPC" panose="02020603050405020304" pitchFamily="18" charset="-34"/>
                <a:ea typeface="Tahoma" panose="020B0604030504040204" pitchFamily="34" charset="0"/>
                <a:cs typeface="AngsanaUPC" panose="02020603050405020304" pitchFamily="18" charset="-34"/>
              </a:rPr>
              <a:t>ราชบุรี ปีงบประมาณ </a:t>
            </a:r>
            <a:r>
              <a:rPr lang="en-US" sz="4000" b="1" dirty="0">
                <a:solidFill>
                  <a:srgbClr val="3333FF"/>
                </a:solidFill>
                <a:latin typeface="AngsanaUPC" panose="02020603050405020304" pitchFamily="18" charset="-34"/>
                <a:ea typeface="Tahoma" panose="020B0604030504040204" pitchFamily="34" charset="0"/>
                <a:cs typeface="AngsanaUPC" panose="02020603050405020304" pitchFamily="18" charset="-34"/>
              </a:rPr>
              <a:t>2565</a:t>
            </a:r>
            <a:endParaRPr lang="en-US" sz="2400" b="1" dirty="0">
              <a:solidFill>
                <a:srgbClr val="3333FF"/>
              </a:solidFill>
              <a:latin typeface="AngsanaUPC" panose="02020603050405020304" pitchFamily="18" charset="-34"/>
              <a:ea typeface="Tahoma" panose="020B0604030504040204" pitchFamily="34" charset="0"/>
              <a:cs typeface="AngsanaUPC" panose="02020603050405020304" pitchFamily="18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DA3C31-A5B2-4E22-B6D9-D255A15920E2}"/>
              </a:ext>
            </a:extLst>
          </p:cNvPr>
          <p:cNvSpPr txBox="1"/>
          <p:nvPr/>
        </p:nvSpPr>
        <p:spPr>
          <a:xfrm>
            <a:off x="8778571" y="267919"/>
            <a:ext cx="2963850" cy="83099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วาระที่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4.1</a:t>
            </a:r>
            <a:endParaRPr kumimoji="0" lang="th-TH" sz="48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6216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D2EE9-5115-4728-9253-3BC90B9EF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คณะทำงานสร้างเสริมสุขภาพและป้องกันโรคระดับเขต</a:t>
            </a:r>
            <a:endParaRPr lang="th-TH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8B139-F92E-4B93-9D2C-9CA9D7F37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ประธาน อปสข.แต่งตั้ง วันที่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18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มิถุนายน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2563</a:t>
            </a:r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องค์ประกอบ </a:t>
            </a:r>
          </a:p>
          <a:p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ประชุมวันที่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6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กันยายน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2564</a:t>
            </a:r>
          </a:p>
          <a:p>
            <a:pPr lvl="1"/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การใช้งบ </a:t>
            </a:r>
            <a:r>
              <a:rPr lang="en-US" sz="1800" u="sng" dirty="0">
                <a:latin typeface="AngsanaUPC" panose="02020603050405020304" pitchFamily="18" charset="-34"/>
                <a:cs typeface="AngsanaUPC" panose="02020603050405020304" pitchFamily="18" charset="-34"/>
              </a:rPr>
              <a:t>VS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การคืนงบ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  <a:p>
            <a:pPr lvl="1"/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รูปแบบการจ่าย</a:t>
            </a:r>
          </a:p>
          <a:p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ประชุมวันที่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20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กันยายน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2564</a:t>
            </a:r>
          </a:p>
          <a:p>
            <a:pPr lvl="1"/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ประเด็นขับเคลื่อน</a:t>
            </a:r>
          </a:p>
          <a:p>
            <a:pPr lvl="1"/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การจัดสรร</a:t>
            </a:r>
          </a:p>
          <a:p>
            <a:pPr lvl="1"/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457200" lvl="1" indent="0">
              <a:buNone/>
            </a:pPr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endParaRPr lang="th-TH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4F1CE11-B341-475A-A360-8846EC2A27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028817"/>
              </p:ext>
            </p:extLst>
          </p:nvPr>
        </p:nvGraphicFramePr>
        <p:xfrm>
          <a:off x="2714978" y="23417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2" imgW="914570" imgH="771690" progId="Acrobat.Document.11">
                  <p:embed/>
                </p:oleObj>
              </mc:Choice>
              <mc:Fallback>
                <p:oleObj name="Acrobat Document" showAsIcon="1" r:id="rId2" imgW="914570" imgH="77169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14978" y="23417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9222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3267B2A-5CF5-45AC-8AF3-73AFB0990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51005"/>
              </p:ext>
            </p:extLst>
          </p:nvPr>
        </p:nvGraphicFramePr>
        <p:xfrm>
          <a:off x="458857" y="216341"/>
          <a:ext cx="11274286" cy="6425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009">
                  <a:extLst>
                    <a:ext uri="{9D8B030D-6E8A-4147-A177-3AD203B41FA5}">
                      <a16:colId xmlns:a16="http://schemas.microsoft.com/office/drawing/2014/main" val="2033546503"/>
                    </a:ext>
                  </a:extLst>
                </a:gridCol>
                <a:gridCol w="1073426">
                  <a:extLst>
                    <a:ext uri="{9D8B030D-6E8A-4147-A177-3AD203B41FA5}">
                      <a16:colId xmlns:a16="http://schemas.microsoft.com/office/drawing/2014/main" val="1917267983"/>
                    </a:ext>
                  </a:extLst>
                </a:gridCol>
                <a:gridCol w="5777948">
                  <a:extLst>
                    <a:ext uri="{9D8B030D-6E8A-4147-A177-3AD203B41FA5}">
                      <a16:colId xmlns:a16="http://schemas.microsoft.com/office/drawing/2014/main" val="3194461727"/>
                    </a:ext>
                  </a:extLst>
                </a:gridCol>
                <a:gridCol w="940904">
                  <a:extLst>
                    <a:ext uri="{9D8B030D-6E8A-4147-A177-3AD203B41FA5}">
                      <a16:colId xmlns:a16="http://schemas.microsoft.com/office/drawing/2014/main" val="8318263"/>
                    </a:ext>
                  </a:extLst>
                </a:gridCol>
                <a:gridCol w="923403">
                  <a:extLst>
                    <a:ext uri="{9D8B030D-6E8A-4147-A177-3AD203B41FA5}">
                      <a16:colId xmlns:a16="http://schemas.microsoft.com/office/drawing/2014/main" val="365002494"/>
                    </a:ext>
                  </a:extLst>
                </a:gridCol>
                <a:gridCol w="1044414">
                  <a:extLst>
                    <a:ext uri="{9D8B030D-6E8A-4147-A177-3AD203B41FA5}">
                      <a16:colId xmlns:a16="http://schemas.microsoft.com/office/drawing/2014/main" val="1352308781"/>
                    </a:ext>
                  </a:extLst>
                </a:gridCol>
                <a:gridCol w="1080182">
                  <a:extLst>
                    <a:ext uri="{9D8B030D-6E8A-4147-A177-3AD203B41FA5}">
                      <a16:colId xmlns:a16="http://schemas.microsoft.com/office/drawing/2014/main" val="657624047"/>
                    </a:ext>
                  </a:extLst>
                </a:gridCol>
              </a:tblGrid>
              <a:tr h="498928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th-TH" sz="28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โครงการ/แผนงาน </a:t>
                      </a:r>
                      <a:r>
                        <a:rPr lang="en-US" sz="28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PPA </a:t>
                      </a:r>
                      <a:r>
                        <a:rPr lang="th-TH" sz="28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ปีงบประมาณ 2564</a:t>
                      </a:r>
                      <a:endParaRPr lang="th-TH" sz="28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24946"/>
                  </a:ext>
                </a:extLst>
              </a:tr>
              <a:tr h="63836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ลำดับ</a:t>
                      </a: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หน่วยงาน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ชื่อโครงการ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ยอดเงินโครงการ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เบิกเงินตามผลงาน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เรียกคืนคู่สัญญา</a:t>
                      </a:r>
                      <a:endParaRPr lang="th-TH" sz="2000" b="1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ส่งคืน สปสช.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52279"/>
                  </a:ext>
                </a:extLst>
              </a:tr>
              <a:tr h="3703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สสจ.ราชบุรี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โครงการบริการอนามัยเจริญพันธุ์ และการป้องกันการตั้งครรภ์ในวัยรุ่น ปี 2564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385,400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146,780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123,000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238,620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2562864"/>
                  </a:ext>
                </a:extLst>
              </a:tr>
              <a:tr h="3703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รพ.เจษฎาฯ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โครงการบริการตรวจสุขภาพนักเรียนในโรงเรียน ปีงบประมาณ 2564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629,120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593,250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    -  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35,870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7836518"/>
                  </a:ext>
                </a:extLst>
              </a:tr>
              <a:tr h="638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สมาคมผู้บริโภค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โครงการบริการประเมินการเจริญเติบโตและภาวะโภชนาการในกลุ่มเด็กและวัยรุ่นในพื้นที่เขต 5 ราชบุรี ปีงบประมาณ 2564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649,600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649,600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    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-  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4042492"/>
                  </a:ext>
                </a:extLst>
              </a:tr>
              <a:tr h="638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สสจ.สมุทรสาคร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โครงการปรับเปลี่ยนพฤติกรรมสุขภาพตามแนวทาง  3อ.2ส. กลุ่มพระสงฆ์และบุคลากรในวัด จังหวัดสมุทรสาคร ปี </a:t>
                      </a:r>
                      <a:r>
                        <a:rPr lang="en-US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256</a:t>
                      </a:r>
                      <a:r>
                        <a:rPr lang="th-TH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703,660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29,440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463,122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674,220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4824919"/>
                  </a:ext>
                </a:extLst>
              </a:tr>
              <a:tr h="638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สสจ.นครปฐม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โครงการส่งเสริมสุขภาพและป้องกันโรคประชาชนกลุ่มวัยทำงานและกลุ่มวัยผู้สูงอายุ </a:t>
                      </a:r>
                    </a:p>
                    <a:p>
                      <a:pPr algn="l" fontAlgn="ctr"/>
                      <a:r>
                        <a:rPr lang="th-TH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จังหวัดนครปฐม  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549,000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467,190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    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81,810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365637"/>
                  </a:ext>
                </a:extLst>
              </a:tr>
              <a:tr h="6383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สสจ.ประจวบคีรีขันธ์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โครงการปรับเปลี่ยนพฤติกรรมสุขภาพลดโรคเบาหวาน ความดันโลหิตสูง  (</a:t>
                      </a:r>
                      <a:r>
                        <a:rPr lang="en-US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DPAC)</a:t>
                      </a:r>
                      <a:br>
                        <a:rPr lang="en-US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</a:br>
                      <a:r>
                        <a:rPr lang="th-TH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ในประชาชนกลุ่มเสี่ยงต่อโรคไม่ติดต่อเรื้อรัง จังหวัดประจวบคีรีขันธ์ ปี 2564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860,000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860,000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    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158367"/>
                  </a:ext>
                </a:extLst>
              </a:tr>
              <a:tr h="3703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สสจ.เพชรบุรี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โครงการสร้างเสริมสุขภาพกลุ่มเด็กปฐมวัยและกลุ่มวัยเรียน จังหวัดเพชรบุรี ปี 2564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500,000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500,000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    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1399416"/>
                  </a:ext>
                </a:extLst>
              </a:tr>
              <a:tr h="3703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สสจ.สุพรรณบุรี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โครงการส่งเสริมสุขภาพและภาวะโภชนาการ นักเรียนชั้น ป.1 - ป.4 จังหวัดสุพรรรณบุรี ปี2564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1,463,260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1,463,260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    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-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3235421"/>
                  </a:ext>
                </a:extLst>
              </a:tr>
              <a:tr h="3246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</a:t>
                      </a: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สสจ.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 </a:t>
                      </a:r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จว</a:t>
                      </a: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แผนงานวัณโรค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9</a:t>
                      </a:r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,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315</a:t>
                      </a:r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,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</a:t>
                      </a:r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,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644</a:t>
                      </a:r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,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060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671</a:t>
                      </a:r>
                      <a:r>
                        <a:rPr lang="th-TH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,</a:t>
                      </a:r>
                      <a:r>
                        <a:rPr lang="en-U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507123"/>
                  </a:ext>
                </a:extLst>
              </a:tr>
              <a:tr h="903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สสจ.</a:t>
                      </a:r>
                      <a:r>
                        <a:rPr lang="en-US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</a:t>
                      </a:r>
                      <a:r>
                        <a:rPr lang="th-TH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จว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 </a:t>
                      </a:r>
                      <a:r>
                        <a:rPr lang="th-TH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แผนงานทันตกรรม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6,133,792   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3,777,060    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</a:t>
                      </a:r>
                      <a:r>
                        <a:rPr lang="th-TH" sz="1800" b="0" u="none" strike="noStrike" dirty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</a:t>
                      </a:r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</a:t>
                      </a:r>
                      <a:r>
                        <a:rPr lang="th-TH" sz="1800" b="0" u="none" strike="noStrike" dirty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</a:t>
                      </a:r>
                      <a:r>
                        <a:rPr lang="en-US" sz="1800" b="0" u="none" strike="noStrike" dirty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2,356,732 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7725533"/>
                  </a:ext>
                </a:extLst>
              </a:tr>
              <a:tr h="37035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h-TH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รวม</a:t>
                      </a:r>
                      <a:endParaRPr lang="th-TH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21,189,352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17,130,640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586,122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4,058,712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 marL="9532" marR="9532" marT="953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0469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199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63F43-1C07-44FF-A919-66A377924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accent1"/>
                </a:solidFill>
              </a:rPr>
              <a:t>ก. รูปแบบการจ่าย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22BC0-625A-4811-84BD-09D398FE6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E6873-694C-4179-8377-7B21D1EA8EC8}" type="slidenum">
              <a:rPr lang="th-TH" smtClean="0"/>
              <a:pPr>
                <a:defRPr/>
              </a:pPr>
              <a:t>12</a:t>
            </a:fld>
            <a:endParaRPr lang="th-TH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4B02CD3-F728-411D-A2E3-26BAFBB65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670964"/>
              </p:ext>
            </p:extLst>
          </p:nvPr>
        </p:nvGraphicFramePr>
        <p:xfrm>
          <a:off x="838200" y="1461294"/>
          <a:ext cx="10515600" cy="5124450"/>
        </p:xfrm>
        <a:graphic>
          <a:graphicData uri="http://schemas.openxmlformats.org/drawingml/2006/table">
            <a:tbl>
              <a:tblPr firstRow="1" firstCol="1" bandRow="1"/>
              <a:tblGrid>
                <a:gridCol w="1740993">
                  <a:extLst>
                    <a:ext uri="{9D8B030D-6E8A-4147-A177-3AD203B41FA5}">
                      <a16:colId xmlns:a16="http://schemas.microsoft.com/office/drawing/2014/main" val="1940198978"/>
                    </a:ext>
                  </a:extLst>
                </a:gridCol>
                <a:gridCol w="2576671">
                  <a:extLst>
                    <a:ext uri="{9D8B030D-6E8A-4147-A177-3AD203B41FA5}">
                      <a16:colId xmlns:a16="http://schemas.microsoft.com/office/drawing/2014/main" val="2550369340"/>
                    </a:ext>
                  </a:extLst>
                </a:gridCol>
                <a:gridCol w="2457404">
                  <a:extLst>
                    <a:ext uri="{9D8B030D-6E8A-4147-A177-3AD203B41FA5}">
                      <a16:colId xmlns:a16="http://schemas.microsoft.com/office/drawing/2014/main" val="4275805263"/>
                    </a:ext>
                  </a:extLst>
                </a:gridCol>
                <a:gridCol w="3740532">
                  <a:extLst>
                    <a:ext uri="{9D8B030D-6E8A-4147-A177-3AD203B41FA5}">
                      <a16:colId xmlns:a16="http://schemas.microsoft.com/office/drawing/2014/main" val="1663934478"/>
                    </a:ext>
                  </a:extLst>
                </a:gridCol>
              </a:tblGrid>
              <a:tr h="3486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200" b="1" dirty="0">
                          <a:solidFill>
                            <a:schemeClr val="tx1"/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รูปแบบการจ่าย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46646" marR="46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200" b="1" dirty="0">
                          <a:solidFill>
                            <a:schemeClr val="tx1"/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เงื่อนไขการจ่าย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46646" marR="46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200" b="1" dirty="0">
                          <a:solidFill>
                            <a:schemeClr val="tx1"/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การดำเนินงาน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46646" marR="46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200" b="1" dirty="0">
                          <a:solidFill>
                            <a:schemeClr val="tx1"/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ข้อมูล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46646" marR="46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566576"/>
                  </a:ext>
                </a:extLst>
              </a:tr>
              <a:tr h="15824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b="1" dirty="0">
                          <a:solidFill>
                            <a:schemeClr val="tx1"/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1) </a:t>
                      </a:r>
                      <a:r>
                        <a:rPr lang="th-TH" sz="2200" b="1" dirty="0">
                          <a:solidFill>
                            <a:schemeClr val="tx1"/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การจ่ายตามเกณฑ์คุณภาพผลงานบริการ</a:t>
                      </a:r>
                      <a:endParaRPr lang="en-US" sz="2200" b="1" dirty="0">
                        <a:solidFill>
                          <a:schemeClr val="tx1"/>
                        </a:solidFill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46646" marR="46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200" dirty="0"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จ่ายตามตัวชี้วัดคุณภาพผลงานบริการที่ทำได้เกิน</a:t>
                      </a:r>
                      <a:r>
                        <a:rPr lang="en-US" sz="2200" dirty="0"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/</a:t>
                      </a:r>
                      <a:r>
                        <a:rPr lang="th-TH" sz="2200" dirty="0"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ตามเป้าหมาย</a:t>
                      </a:r>
                      <a:endParaRPr lang="en-US" sz="2200" dirty="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46646" marR="46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200" dirty="0"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- กำหนดรายการตัวชี้วัด เงื่อนไขการจ่าย ค่าเป้าหมาย ระยะเวลาการดำเนินงาน และแหล่งข้อมูลในการใช้ประเมินผลงาน  </a:t>
                      </a:r>
                      <a:endParaRPr lang="en-US" sz="2200" dirty="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46646" marR="46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200"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- แนวทางการดำเนินงาน เงื่อนไขการจ่าย และเกณฑ์การประเมินผลลัพธ์บริการ </a:t>
                      </a:r>
                      <a:endParaRPr lang="en-US" sz="220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200"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- ข้อมูลการประเมินผลลัพธ์ และผลการจัดสรรงบรายหน่วยบริการ</a:t>
                      </a:r>
                      <a:endParaRPr lang="en-US" sz="2200" dirty="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46646" marR="46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199546"/>
                  </a:ext>
                </a:extLst>
              </a:tr>
              <a:tr h="12659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b="1" strike="sng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2) </a:t>
                      </a:r>
                      <a:r>
                        <a:rPr lang="th-TH" sz="2200" b="1" strike="sng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การเหมาจ่ายตามโครงการ</a:t>
                      </a:r>
                      <a:endParaRPr lang="en-US" sz="2200" b="1" strike="sng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46646" marR="46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200" strike="sng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จ่ายเหมาค่าบริการแก่หน่วยงานเพื่อดำเนินกิจกรรมตามที่กำหนดให้ครอบคลุมกลุ่มเป้าหมาย</a:t>
                      </a:r>
                      <a:endParaRPr lang="en-US" sz="2200" strike="sng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46646" marR="46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200" strike="sng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- กำหนดกลุ่มเป้าหมาย ชุดกิจกรรม และสิ่งส่งมอบ </a:t>
                      </a:r>
                      <a:endParaRPr lang="en-US" sz="2200" strike="sng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46646" marR="46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n-US" sz="2200" strike="sng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-</a:t>
                      </a:r>
                      <a:r>
                        <a:rPr lang="th-TH" sz="2200" strike="sng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 การตรวจรับผลงานตามเงื่อนไขที่กำหนดในแผนงานโครงการ (แนบข้อมูลผลงานรายบุคคล)</a:t>
                      </a:r>
                      <a:endParaRPr lang="en-US" sz="2200" strike="sng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46646" marR="46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682395"/>
                  </a:ext>
                </a:extLst>
              </a:tr>
              <a:tr h="150302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b="1" strike="sng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3) </a:t>
                      </a:r>
                      <a:r>
                        <a:rPr lang="th-TH" sz="2200" b="1" strike="sng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การจ่ายชดเชยบริการตามรายการที่กำหนด</a:t>
                      </a:r>
                      <a:endParaRPr lang="en-US" sz="2200" b="1" strike="sng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46646" marR="46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200" strike="sng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จ่ายตามรายการบริการและอัตราที่กำหนด</a:t>
                      </a:r>
                      <a:endParaRPr lang="en-US" sz="2200" strike="sng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46646" marR="46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strike="sng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-</a:t>
                      </a:r>
                      <a:r>
                        <a:rPr lang="th-TH" sz="2200" strike="sng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 กำหนดรายการบริการและอัตราชดเชย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strike="sng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-</a:t>
                      </a:r>
                      <a:r>
                        <a:rPr lang="th-TH" sz="2200" strike="sng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 ระบบการพิสูจน์ตัวตน และการ </a:t>
                      </a:r>
                      <a:r>
                        <a:rPr lang="en-US" sz="2200" strike="sng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audit</a:t>
                      </a:r>
                    </a:p>
                  </a:txBody>
                  <a:tcPr marL="46646" marR="46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200" strike="sng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-</a:t>
                      </a:r>
                      <a:r>
                        <a:rPr lang="th-TH" sz="2200" strike="sng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 ข้อมูลรายบุคคลและข้อมูล </a:t>
                      </a:r>
                      <a:r>
                        <a:rPr lang="en-US" sz="2200" strike="sngStrike" kern="1200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authentication </a:t>
                      </a:r>
                      <a:endParaRPr lang="en-US" sz="2200" strike="sng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46646" marR="46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03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3468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66259D-6250-45A7-A1B3-C91B55EA4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accent1"/>
                </a:solidFill>
              </a:rPr>
              <a:t>ข. ประเด็นขับเคลื่อน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B330F0-A714-4739-8150-D9CFA0298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การเ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ข้าถึงบริการวัคซีนป้องกันไข้หวัดใหญ่</a:t>
            </a:r>
          </a:p>
          <a:p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การเข้าถึงการคัดกรองวัณโรค</a:t>
            </a:r>
          </a:p>
          <a:p>
            <a:endParaRPr lang="th-TH" sz="24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41715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11">
            <a:extLst>
              <a:ext uri="{FF2B5EF4-FFF2-40B4-BE49-F238E27FC236}">
                <a16:creationId xmlns:a16="http://schemas.microsoft.com/office/drawing/2014/main" id="{6921FF53-4992-4D64-A81B-0A142E2FBE98}"/>
              </a:ext>
            </a:extLst>
          </p:cNvPr>
          <p:cNvSpPr txBox="1"/>
          <p:nvPr/>
        </p:nvSpPr>
        <p:spPr bwMode="auto">
          <a:xfrm>
            <a:off x="4881802" y="2351782"/>
            <a:ext cx="3086100" cy="10772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PPA </a:t>
            </a:r>
            <a:r>
              <a:rPr lang="th-TH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4 </a:t>
            </a:r>
            <a:r>
              <a:rPr lang="th-TH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</a:t>
            </a:r>
            <a:r>
              <a:rPr lang="en-US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/</a:t>
            </a:r>
            <a:r>
              <a:rPr lang="th-TH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ปชก) </a:t>
            </a:r>
          </a:p>
          <a:p>
            <a:pPr algn="ctr">
              <a:defRPr/>
            </a:pPr>
            <a:r>
              <a:rPr lang="th-TH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เขต </a:t>
            </a:r>
            <a:r>
              <a:rPr lang="en-US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</a:t>
            </a:r>
            <a:r>
              <a:rPr lang="th-TH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=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21,244,000</a:t>
            </a:r>
            <a:r>
              <a:rPr lang="en-US" sz="3200" dirty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บาท</a:t>
            </a:r>
          </a:p>
        </p:txBody>
      </p:sp>
      <p:sp>
        <p:nvSpPr>
          <p:cNvPr id="22537" name="TextBox 9">
            <a:extLst>
              <a:ext uri="{FF2B5EF4-FFF2-40B4-BE49-F238E27FC236}">
                <a16:creationId xmlns:a16="http://schemas.microsoft.com/office/drawing/2014/main" id="{2E238CF6-4731-486C-9851-411EADDECC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0258" y="1573660"/>
            <a:ext cx="74691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ctr"/>
            <a:r>
              <a:rPr lang="th-TH" altLang="en-US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จำนวนประชากรไทย 1 เม.ย.6</a:t>
            </a:r>
            <a:r>
              <a:rPr lang="en-US" altLang="en-US" b="1" dirty="0">
                <a:latin typeface="AngsanaUPC" panose="02020603050405020304" pitchFamily="18" charset="-34"/>
                <a:cs typeface="AngsanaUPC" panose="02020603050405020304" pitchFamily="18" charset="-34"/>
              </a:rPr>
              <a:t>4  </a:t>
            </a:r>
            <a:r>
              <a:rPr lang="en-US" sz="2800" b="1" i="0" u="none" strike="noStrike" dirty="0">
                <a:solidFill>
                  <a:srgbClr val="000000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5,311,000</a:t>
            </a:r>
            <a:r>
              <a:rPr lang="th-TH" sz="2800" b="1" i="0" u="none" strike="noStrike" dirty="0">
                <a:solidFill>
                  <a:srgbClr val="000000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en-US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คน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B9D6FEE-AA23-4B12-97AD-BC5D93224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th-TH" b="1" dirty="0">
                <a:solidFill>
                  <a:schemeClr val="accent1"/>
                </a:solidFill>
              </a:rPr>
              <a:t>ค. การจัดสรร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578CC01C-CD56-4053-9557-3974C619DACC}"/>
              </a:ext>
            </a:extLst>
          </p:cNvPr>
          <p:cNvSpPr txBox="1"/>
          <p:nvPr/>
        </p:nvSpPr>
        <p:spPr bwMode="auto">
          <a:xfrm>
            <a:off x="4034113" y="3907624"/>
            <a:ext cx="4781477" cy="5847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จ่ายตามเกณฑ์คุณภาพแก่หน่วยบริการ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2BFC6FB-B4A1-4FF2-9D2C-E49AF0D694C2}"/>
              </a:ext>
            </a:extLst>
          </p:cNvPr>
          <p:cNvCxnSpPr>
            <a:cxnSpLocks/>
          </p:cNvCxnSpPr>
          <p:nvPr/>
        </p:nvCxnSpPr>
        <p:spPr>
          <a:xfrm>
            <a:off x="6436141" y="3502364"/>
            <a:ext cx="0" cy="40526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1">
            <a:extLst>
              <a:ext uri="{FF2B5EF4-FFF2-40B4-BE49-F238E27FC236}">
                <a16:creationId xmlns:a16="http://schemas.microsoft.com/office/drawing/2014/main" id="{77A2BB8A-C3E7-44E2-9F97-EAD2ED6DA21E}"/>
              </a:ext>
            </a:extLst>
          </p:cNvPr>
          <p:cNvSpPr txBox="1"/>
          <p:nvPr/>
        </p:nvSpPr>
        <p:spPr bwMode="auto">
          <a:xfrm>
            <a:off x="2733940" y="4971023"/>
            <a:ext cx="3086100" cy="10772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วัคซีนไข้หวัดใหญ่</a:t>
            </a:r>
          </a:p>
          <a:p>
            <a:pPr algn="ctr">
              <a:defRPr/>
            </a:pPr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10,622,000</a:t>
            </a: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บาท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A729EEEE-A79D-4E50-BD08-4AD6F1B7A08F}"/>
              </a:ext>
            </a:extLst>
          </p:cNvPr>
          <p:cNvSpPr txBox="1"/>
          <p:nvPr/>
        </p:nvSpPr>
        <p:spPr bwMode="auto">
          <a:xfrm>
            <a:off x="7190380" y="4971023"/>
            <a:ext cx="3086100" cy="107721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th-TH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คัดกรองวัณโรค</a:t>
            </a:r>
          </a:p>
          <a:p>
            <a:pPr algn="ctr">
              <a:defRPr/>
            </a:pPr>
            <a:r>
              <a:rPr lang="en-US" sz="3200" b="1" i="0" u="none" strike="noStrike" dirty="0">
                <a:solidFill>
                  <a:srgbClr val="FF0000"/>
                </a:solidFill>
                <a:effectLst/>
                <a:latin typeface="AngsanaUPC" panose="02020603050405020304" pitchFamily="18" charset="-34"/>
                <a:cs typeface="AngsanaUPC" panose="02020603050405020304" pitchFamily="18" charset="-34"/>
              </a:rPr>
              <a:t>10,622,000</a:t>
            </a:r>
            <a:r>
              <a:rPr lang="en-US" sz="3200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บาท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23B8014-BDEC-4367-A8F7-3A99DCAC7469}"/>
              </a:ext>
            </a:extLst>
          </p:cNvPr>
          <p:cNvCxnSpPr>
            <a:cxnSpLocks/>
          </p:cNvCxnSpPr>
          <p:nvPr/>
        </p:nvCxnSpPr>
        <p:spPr>
          <a:xfrm>
            <a:off x="4881802" y="4565763"/>
            <a:ext cx="0" cy="40526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82F23C-209B-465E-857A-24645B2CD408}"/>
              </a:ext>
            </a:extLst>
          </p:cNvPr>
          <p:cNvCxnSpPr>
            <a:cxnSpLocks/>
          </p:cNvCxnSpPr>
          <p:nvPr/>
        </p:nvCxnSpPr>
        <p:spPr>
          <a:xfrm>
            <a:off x="8168986" y="4565763"/>
            <a:ext cx="0" cy="40526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1F60D6E-A61A-437F-B808-FD076ED57D0D}"/>
              </a:ext>
            </a:extLst>
          </p:cNvPr>
          <p:cNvSpPr/>
          <p:nvPr/>
        </p:nvSpPr>
        <p:spPr>
          <a:xfrm>
            <a:off x="1457602" y="577327"/>
            <a:ext cx="3035570" cy="46166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PPA </a:t>
            </a:r>
            <a:r>
              <a:rPr lang="th-TH" b="1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ปี </a:t>
            </a:r>
            <a:r>
              <a:rPr lang="en-US" b="1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256</a:t>
            </a:r>
            <a:r>
              <a:rPr lang="th-TH" b="1" dirty="0">
                <a:solidFill>
                  <a:schemeClr val="bg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48E19E-3D6B-4CBE-9F48-66346E556277}"/>
              </a:ext>
            </a:extLst>
          </p:cNvPr>
          <p:cNvSpPr/>
          <p:nvPr/>
        </p:nvSpPr>
        <p:spPr>
          <a:xfrm>
            <a:off x="5050998" y="2886868"/>
            <a:ext cx="1334987" cy="14878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th-TH" sz="2000" b="1" dirty="0">
                <a:solidFill>
                  <a:srgbClr val="0000CC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จ่ายตาม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th-TH" sz="2000" b="1" dirty="0">
                <a:solidFill>
                  <a:srgbClr val="0000CC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เกณฑ์คุณภาพผลงานบริการ </a:t>
            </a:r>
            <a:endParaRPr lang="th-TH" sz="2000" b="1" dirty="0">
              <a:solidFill>
                <a:schemeClr val="tx1"/>
              </a:solidFill>
              <a:latin typeface="AngsanaUPC" panose="02020603050405020304" pitchFamily="18" charset="-34"/>
              <a:ea typeface="Calibri" panose="020F0502020204030204" pitchFamily="34" charset="0"/>
              <a:cs typeface="AngsanaUPC" panose="02020603050405020304" pitchFamily="18" charset="-34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th-TH" sz="2000" b="1" dirty="0">
                <a:solidFill>
                  <a:schemeClr val="tx1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แก่หน่วยบริการ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C08147-D806-44D1-AC6C-D258EA5FBC00}"/>
              </a:ext>
            </a:extLst>
          </p:cNvPr>
          <p:cNvSpPr/>
          <p:nvPr/>
        </p:nvSpPr>
        <p:spPr>
          <a:xfrm>
            <a:off x="3125021" y="2217015"/>
            <a:ext cx="1342821" cy="307258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UPC" panose="02020603050405020304" pitchFamily="18" charset="-34"/>
                <a:cs typeface="AngsanaUPC" panose="02020603050405020304" pitchFamily="18" charset="-34"/>
              </a:rPr>
              <a:t>1.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UPC" panose="02020603050405020304" pitchFamily="18" charset="-34"/>
                <a:cs typeface="AngsanaUPC" panose="02020603050405020304" pitchFamily="18" charset="-34"/>
              </a:rPr>
              <a:t>คณะทำงานเขต 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UPC" panose="02020603050405020304" pitchFamily="18" charset="-34"/>
                <a:cs typeface="AngsanaUPC" panose="02020603050405020304" pitchFamily="18" charset="-34"/>
              </a:rPr>
              <a:t>วิเคราะห์ปัญหาในพื้นที่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UPC" panose="02020603050405020304" pitchFamily="18" charset="-34"/>
                <a:cs typeface="AngsanaUPC" panose="02020603050405020304" pitchFamily="18" charset="-34"/>
              </a:rPr>
              <a:t>กลั่นกรองเสนอ อปสข.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2. </a:t>
            </a:r>
            <a:r>
              <a:rPr lang="th-TH" sz="2000" b="1" dirty="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อปสข.เห็นชอบ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2000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th-TH" sz="2000" b="1" dirty="0" err="1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กย</a:t>
            </a:r>
            <a:r>
              <a:rPr lang="th-TH" sz="2000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 64)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0CBFAA-9870-4CF3-8333-D669E635D430}"/>
              </a:ext>
            </a:extLst>
          </p:cNvPr>
          <p:cNvSpPr/>
          <p:nvPr/>
        </p:nvSpPr>
        <p:spPr>
          <a:xfrm>
            <a:off x="1457602" y="2191943"/>
            <a:ext cx="1151269" cy="3122723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th-TH" sz="2000" b="1" dirty="0">
                <a:solidFill>
                  <a:schemeClr val="tx1"/>
                </a:solidFill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เ</a:t>
            </a:r>
            <a:r>
              <a:rPr kumimoji="0" lang="th-TH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พิ่ม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การเข้าถึงและคุณภาพบริการ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th-TH" sz="2000" b="1" dirty="0">
              <a:solidFill>
                <a:schemeClr val="tx1"/>
              </a:solidFill>
              <a:latin typeface="AngsanaUPC" panose="02020603050405020304" pitchFamily="18" charset="-34"/>
              <a:ea typeface="Tahoma" pitchFamily="34" charset="0"/>
              <a:cs typeface="AngsanaUPC" panose="02020603050405020304" pitchFamily="18" charset="-34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ระดับ</a:t>
            </a:r>
            <a:endParaRPr lang="th-TH" sz="2000" b="1" dirty="0">
              <a:solidFill>
                <a:schemeClr val="tx1"/>
              </a:solidFill>
              <a:latin typeface="AngsanaUPC" panose="02020603050405020304" pitchFamily="18" charset="-34"/>
              <a:ea typeface="Calibri" panose="020F0502020204030204" pitchFamily="34" charset="0"/>
              <a:cs typeface="AngsanaUPC" panose="02020603050405020304" pitchFamily="18" charset="-34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th-TH" sz="2000" b="1" dirty="0">
                <a:solidFill>
                  <a:schemeClr val="tx1"/>
                </a:solidFill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เขต / จังหวัด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th-TH" sz="20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th-TH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ประชาชนไทยทุกสิทธิ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2D044A-59AC-46A1-8CE9-3D68F849613C}"/>
              </a:ext>
            </a:extLst>
          </p:cNvPr>
          <p:cNvSpPr/>
          <p:nvPr/>
        </p:nvSpPr>
        <p:spPr>
          <a:xfrm>
            <a:off x="9030316" y="2217015"/>
            <a:ext cx="2258573" cy="28024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th-TH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รายงานผล รายไตรมาส ต่อ </a:t>
            </a:r>
            <a:r>
              <a:rPr kumimoji="0" lang="th-TH" sz="2000" b="1" i="0" u="none" strike="noStrike" kern="1200" cap="none" spc="0" normalizeH="0" baseline="0" noProof="0" dirty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ngsanaUPC" panose="02020603050405020304" pitchFamily="18" charset="-34"/>
                <a:cs typeface="AngsanaUPC" panose="02020603050405020304" pitchFamily="18" charset="-34"/>
              </a:rPr>
              <a:t>อปสข.(เขต) และคณะอนุกรรมการ </a:t>
            </a:r>
            <a:r>
              <a:rPr kumimoji="0" lang="en-US" sz="2000" b="1" i="0" u="none" strike="noStrike" kern="1200" cap="none" spc="0" normalizeH="0" baseline="0" noProof="0" dirty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ngsanaUPC" panose="02020603050405020304" pitchFamily="18" charset="-34"/>
                <a:cs typeface="AngsanaUPC" panose="02020603050405020304" pitchFamily="18" charset="-34"/>
              </a:rPr>
              <a:t>PP </a:t>
            </a:r>
            <a:r>
              <a:rPr kumimoji="0" lang="th-TH" sz="2000" b="1" i="0" u="none" strike="noStrike" kern="1200" cap="none" spc="0" normalizeH="0" baseline="0" noProof="0" dirty="0">
                <a:ln w="0"/>
                <a:solidFill>
                  <a:srgbClr val="0000C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ngsanaUPC" panose="02020603050405020304" pitchFamily="18" charset="-34"/>
                <a:cs typeface="AngsanaUPC" panose="02020603050405020304" pitchFamily="18" charset="-34"/>
              </a:rPr>
              <a:t>(ประเทศ) </a:t>
            </a:r>
            <a:endParaRPr lang="th-TH" sz="20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</a:t>
            </a:r>
            <a:r>
              <a:rPr lang="th-TH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ผลลัพธ์ </a:t>
            </a:r>
            <a:r>
              <a:rPr lang="en-US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VS </a:t>
            </a:r>
            <a:r>
              <a:rPr lang="th-TH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เป้าหมาย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</a:t>
            </a:r>
            <a:r>
              <a:rPr lang="th-TH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ปัญหา อุปสรรค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</a:t>
            </a:r>
            <a:r>
              <a:rPr lang="th-TH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มาตรการให้บรรลุเป้าหมาย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th-TH" sz="2000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(มีค., มิย., </a:t>
            </a:r>
            <a:r>
              <a:rPr lang="th-TH" sz="2000" b="1" dirty="0" err="1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กย</a:t>
            </a:r>
            <a:r>
              <a:rPr lang="th-TH" sz="2000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. 65)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54080-ABF3-49A4-9E34-3388499F20CC}"/>
              </a:ext>
            </a:extLst>
          </p:cNvPr>
          <p:cNvSpPr/>
          <p:nvPr/>
        </p:nvSpPr>
        <p:spPr>
          <a:xfrm>
            <a:off x="6795941" y="2455023"/>
            <a:ext cx="1583605" cy="24115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th-TH" sz="2000" b="1" dirty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หน่วยบริการ</a:t>
            </a:r>
            <a:r>
              <a:rPr lang="en-US" sz="2000" b="1" dirty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/</a:t>
            </a:r>
            <a:r>
              <a:rPr lang="th-TH" sz="2000" b="1" dirty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สสจ.</a:t>
            </a:r>
            <a:r>
              <a:rPr lang="th-TH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sz="2000" b="1" dirty="0">
                <a:solidFill>
                  <a:srgbClr val="0000CC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ส่งหนังสือแสดงความจำนง</a:t>
            </a:r>
            <a:endParaRPr lang="th-TH" sz="20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</a:t>
            </a:r>
            <a:r>
              <a:rPr lang="th-TH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กำหนดตัวชี้วัด </a:t>
            </a:r>
            <a:endParaRPr lang="en-US" sz="2000" b="1" dirty="0">
              <a:solidFill>
                <a:schemeClr val="tx1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</a:t>
            </a:r>
            <a:r>
              <a:rPr lang="th-TH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จ่ายผลงานที่ได้ ตาม</a:t>
            </a:r>
            <a:r>
              <a:rPr lang="en-US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/</a:t>
            </a:r>
            <a:r>
              <a:rPr lang="th-TH" sz="2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เกินเป้าหมาย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th-TH" sz="2000" b="1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(ตค. 64)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F0AA34-461F-4DE5-B6AD-6982DEAA9C40}"/>
              </a:ext>
            </a:extLst>
          </p:cNvPr>
          <p:cNvSpPr txBox="1"/>
          <p:nvPr/>
        </p:nvSpPr>
        <p:spPr>
          <a:xfrm>
            <a:off x="4899182" y="577327"/>
            <a:ext cx="148472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th-TH" sz="2400" b="1" dirty="0"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รูปแบบการจ่าย</a:t>
            </a:r>
            <a:endParaRPr lang="en-US" sz="2400" b="1" dirty="0">
              <a:effectLst/>
              <a:latin typeface="AngsanaUPC" panose="02020603050405020304" pitchFamily="18" charset="-34"/>
              <a:ea typeface="Calibri" panose="020F0502020204030204" pitchFamily="34" charset="0"/>
              <a:cs typeface="AngsanaUPC" panose="02020603050405020304" pitchFamily="18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D93EED-F568-44A0-AA5E-3BE1A0181C02}"/>
              </a:ext>
            </a:extLst>
          </p:cNvPr>
          <p:cNvSpPr txBox="1"/>
          <p:nvPr/>
        </p:nvSpPr>
        <p:spPr>
          <a:xfrm>
            <a:off x="6795941" y="540106"/>
            <a:ext cx="158651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FF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th-TH" sz="2400" b="1" dirty="0">
                <a:effectLst/>
                <a:latin typeface="AngsanaUPC" panose="02020603050405020304" pitchFamily="18" charset="-34"/>
                <a:ea typeface="Calibri" panose="020F0502020204030204" pitchFamily="34" charset="0"/>
                <a:cs typeface="AngsanaUPC" panose="02020603050405020304" pitchFamily="18" charset="-34"/>
              </a:rPr>
              <a:t>การดำเนินงาน</a:t>
            </a:r>
            <a:endParaRPr lang="en-US" sz="2400" b="1" dirty="0">
              <a:effectLst/>
              <a:latin typeface="AngsanaUPC" panose="02020603050405020304" pitchFamily="18" charset="-34"/>
              <a:ea typeface="Calibri" panose="020F0502020204030204" pitchFamily="34" charset="0"/>
              <a:cs typeface="AngsanaUPC" panose="02020603050405020304" pitchFamily="18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568286-BE29-44F5-821F-EED45D6765E2}"/>
              </a:ext>
            </a:extLst>
          </p:cNvPr>
          <p:cNvSpPr txBox="1"/>
          <p:nvPr/>
        </p:nvSpPr>
        <p:spPr>
          <a:xfrm>
            <a:off x="8929511" y="540106"/>
            <a:ext cx="244968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การกำกับ ติดตาม ตรวจรับ</a:t>
            </a:r>
            <a:endParaRPr lang="en-US" sz="2400" b="1" dirty="0">
              <a:effectLst/>
              <a:latin typeface="AngsanaUPC" panose="02020603050405020304" pitchFamily="18" charset="-34"/>
              <a:ea typeface="Calibri" panose="020F0502020204030204" pitchFamily="34" charset="0"/>
              <a:cs typeface="AngsanaUPC" panose="02020603050405020304" pitchFamily="18" charset="-34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5858223E-B7BC-40B8-9FB5-00CF8A3ECCBF}"/>
              </a:ext>
            </a:extLst>
          </p:cNvPr>
          <p:cNvSpPr/>
          <p:nvPr/>
        </p:nvSpPr>
        <p:spPr>
          <a:xfrm>
            <a:off x="4584419" y="3472711"/>
            <a:ext cx="314763" cy="461665"/>
          </a:xfrm>
          <a:prstGeom prst="right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1BF3B98A-58C8-43F8-AAE2-A49C37C122F1}"/>
              </a:ext>
            </a:extLst>
          </p:cNvPr>
          <p:cNvSpPr/>
          <p:nvPr/>
        </p:nvSpPr>
        <p:spPr>
          <a:xfrm>
            <a:off x="6500488" y="3473310"/>
            <a:ext cx="249831" cy="461665"/>
          </a:xfrm>
          <a:prstGeom prst="right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7FBF7370-FCE1-47C1-9838-287F9EDEDA36}"/>
              </a:ext>
            </a:extLst>
          </p:cNvPr>
          <p:cNvSpPr/>
          <p:nvPr/>
        </p:nvSpPr>
        <p:spPr>
          <a:xfrm>
            <a:off x="8516436" y="3417444"/>
            <a:ext cx="364138" cy="461665"/>
          </a:xfrm>
          <a:prstGeom prst="right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397844AC-848B-4289-9899-F60EAD2AF5C8}"/>
              </a:ext>
            </a:extLst>
          </p:cNvPr>
          <p:cNvSpPr/>
          <p:nvPr/>
        </p:nvSpPr>
        <p:spPr>
          <a:xfrm>
            <a:off x="2723374" y="3475909"/>
            <a:ext cx="314763" cy="461665"/>
          </a:xfrm>
          <a:prstGeom prst="right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0818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A56A9-FFF5-435F-9218-0C9F110A9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accent1"/>
                </a:solidFill>
              </a:rPr>
              <a:t>เรียน อปสข. เพื่อโปรดเห็นชอบ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DB758-C5BC-419B-A053-50EE87BE5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การจ่ายงบ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PPA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วงเงิน </a:t>
            </a:r>
            <a:r>
              <a:rPr lang="en-US" u="sng" dirty="0">
                <a:latin typeface="AngsanaUPC" panose="02020603050405020304" pitchFamily="18" charset="-34"/>
                <a:cs typeface="AngsanaUPC" panose="02020603050405020304" pitchFamily="18" charset="-34"/>
              </a:rPr>
              <a:t>21,244,000 </a:t>
            </a:r>
            <a:r>
              <a:rPr lang="th-TH" u="sng" dirty="0">
                <a:latin typeface="AngsanaUPC" panose="02020603050405020304" pitchFamily="18" charset="-34"/>
                <a:cs typeface="AngsanaUPC" panose="02020603050405020304" pitchFamily="18" charset="-34"/>
              </a:rPr>
              <a:t>บาท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 ตามเกณฑ์คุณภาพผลงานบริการ แก่หน่วยบริการในระบบหลักประกันสุขภาพแห่งชาติ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514350" indent="-514350">
              <a:buAutoNum type="arabicPeriod"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การบริหารวงเงิน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21,244,000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บาท แบบมีเพดาน 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(global budget)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ระดับเขต</a:t>
            </a:r>
          </a:p>
          <a:p>
            <a:pPr lvl="1"/>
            <a:r>
              <a:rPr lang="th-TH" dirty="0"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การเ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ข้าถึงบริการวัคซีนป้องกันไข้หวัดใหญ่ ภายในวงเงิน </a:t>
            </a:r>
            <a:r>
              <a:rPr lang="en-US" u="sng" dirty="0">
                <a:latin typeface="AngsanaUPC" panose="02020603050405020304" pitchFamily="18" charset="-34"/>
                <a:cs typeface="AngsanaUPC" panose="02020603050405020304" pitchFamily="18" charset="-34"/>
              </a:rPr>
              <a:t>10,622,000 </a:t>
            </a:r>
            <a:r>
              <a:rPr lang="th-TH" u="sng" dirty="0">
                <a:latin typeface="AngsanaUPC" panose="02020603050405020304" pitchFamily="18" charset="-34"/>
                <a:cs typeface="AngsanaUPC" panose="02020603050405020304" pitchFamily="18" charset="-34"/>
              </a:rPr>
              <a:t>บาท</a:t>
            </a:r>
          </a:p>
          <a:p>
            <a:pPr lvl="1"/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การเข้าถึงการคัดกรองวัณโรค ภายในวงเงิน </a:t>
            </a:r>
            <a:r>
              <a:rPr lang="en-US" u="sng" dirty="0">
                <a:latin typeface="AngsanaUPC" panose="02020603050405020304" pitchFamily="18" charset="-34"/>
                <a:cs typeface="AngsanaUPC" panose="02020603050405020304" pitchFamily="18" charset="-34"/>
              </a:rPr>
              <a:t>10,622,000 </a:t>
            </a:r>
            <a:r>
              <a:rPr lang="th-TH" u="sng" dirty="0">
                <a:latin typeface="AngsanaUPC" panose="02020603050405020304" pitchFamily="18" charset="-34"/>
                <a:cs typeface="AngsanaUPC" panose="02020603050405020304" pitchFamily="18" charset="-34"/>
              </a:rPr>
              <a:t>บาท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การมอบหมายสำนักงานฯ กำหนดรายละเอียดตัวชี้วัด การจัดสรรเงิน และการเบิกจ่ายเงินแก่หน่วยบริการ</a:t>
            </a:r>
          </a:p>
          <a:p>
            <a:pPr marL="514350" indent="-514350">
              <a:buAutoNum type="arabicPeriod"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การมอบหมายคณะทำงานสร้างเสริมสุขภาพและป้องกันโรคระดับเขต กำกับ ติดตาม และรายงานความก้าวหน้าแก่ที่ประชุมทุกไตรมาส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การรับรองมติในที่ประชุมเพื่อดำเนินการได้ทันที</a:t>
            </a:r>
            <a:endParaRPr lang="en-US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endParaRPr lang="th-TH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03805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166B82-3312-49EB-BADC-750DE5B9F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8003" y="2886861"/>
            <a:ext cx="7071213" cy="281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13CBC33E-C884-4E28-9946-58BCABFA3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149" y="775116"/>
            <a:ext cx="3354473" cy="1658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413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23009E-B629-4880-A41F-4C1E1E2FD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accent1"/>
                </a:solidFill>
              </a:rPr>
              <a:t>ประเด็นนำเสนอ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8DA74-1054-405B-975D-F7D6A6AA7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th-TH" sz="32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 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แนวทางการบริหารงบ </a:t>
            </a: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PPA 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ปีงบประมาณ </a:t>
            </a: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2565 </a:t>
            </a:r>
            <a:endParaRPr lang="th-TH" sz="32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+mj-cs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 แนวทางการบริหารงบ </a:t>
            </a: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PPA 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ปีงบประมาณ </a:t>
            </a: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2565</a:t>
            </a:r>
            <a:r>
              <a:rPr lang="en-US" sz="3200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 </a:t>
            </a:r>
            <a:r>
              <a:rPr lang="th-TH" sz="3200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สปสช.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เขต </a:t>
            </a:r>
            <a:r>
              <a:rPr lang="en-US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5 </a:t>
            </a:r>
            <a:r>
              <a:rPr lang="th-TH" sz="32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ราชบุรี</a:t>
            </a:r>
            <a:endParaRPr lang="th-TH" sz="3200" dirty="0">
              <a:latin typeface="TH SarabunPSK" panose="020B0500040200020003" pitchFamily="34" charset="-34"/>
              <a:ea typeface="Calibri" panose="020F0502020204030204" pitchFamily="34" charset="0"/>
              <a:cs typeface="+mj-cs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th-TH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รูปแบบการจ่าย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th-TH" sz="2800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การจัดสรร</a:t>
            </a:r>
            <a:endParaRPr lang="th-TH" sz="2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+mj-cs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th-TH" sz="2800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ประเด็นขับเคลื่อน</a:t>
            </a:r>
            <a:endParaRPr lang="en-US" sz="28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+mj-cs"/>
            </a:endParaRPr>
          </a:p>
          <a:p>
            <a:pPr marL="0" indent="0">
              <a:buNone/>
            </a:pPr>
            <a:endParaRPr lang="th-TH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0860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CF024-A6B9-47C4-9C72-F25FE711B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338" y="2326922"/>
            <a:ext cx="6900862" cy="1492250"/>
          </a:xfrm>
          <a:ln w="28575">
            <a:noFill/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h-TH" b="1" dirty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แนวทางการบริหารงบ </a:t>
            </a:r>
            <a:r>
              <a:rPr lang="en-US" b="1" dirty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PPA</a:t>
            </a:r>
            <a:br>
              <a:rPr lang="en-US" b="1" dirty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b="1" dirty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ปีงบประมาณ 256</a:t>
            </a:r>
            <a:r>
              <a:rPr lang="en-US" b="1" dirty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</a:t>
            </a: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FBA1DBF5-CC17-4E01-A8B4-E7D0D07E6D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6CF4D11-7210-4EA9-BBEB-FBC027848343}" type="slidenum">
              <a:rPr lang="en-SG" altLang="th-TH" sz="900">
                <a:solidFill>
                  <a:srgbClr val="898989"/>
                </a:solidFill>
              </a:rPr>
              <a:pPr/>
              <a:t>3</a:t>
            </a:fld>
            <a:endParaRPr lang="en-SG" altLang="th-TH" sz="900">
              <a:solidFill>
                <a:srgbClr val="898989"/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AA17821-A0D2-4F41-8470-A3463A1594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72853"/>
              </p:ext>
            </p:extLst>
          </p:nvPr>
        </p:nvGraphicFramePr>
        <p:xfrm>
          <a:off x="6074569" y="40449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2" imgW="914570" imgH="771690" progId="Acrobat.Document.11">
                  <p:embed/>
                </p:oleObj>
              </mc:Choice>
              <mc:Fallback>
                <p:oleObj name="Acrobat Document" showAsIcon="1" r:id="rId2" imgW="914570" imgH="77169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74569" y="40449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8686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CA9A-8B6E-4A92-8BA5-65604FD0B2A9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dirty="0"/>
              <a:t> </a:t>
            </a:r>
            <a:r>
              <a:rPr lang="th-TH" b="1" dirty="0">
                <a:solidFill>
                  <a:schemeClr val="accent1"/>
                </a:solidFill>
                <a:cs typeface="+mj-cs"/>
              </a:rPr>
              <a:t>หลักเกณฑ์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16E03-7868-4D97-8318-AE22066F9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6914"/>
            <a:ext cx="10515600" cy="4010731"/>
          </a:xfrm>
        </p:spPr>
        <p:txBody>
          <a:bodyPr>
            <a:normAutofit fontScale="92500" lnSpcReduction="10000"/>
          </a:bodyPr>
          <a:lstStyle/>
          <a:p>
            <a:pPr marL="514350" marR="0" lvl="0" indent="-514350" algn="l" defTabSz="10922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thaiAlphaPeriod"/>
              <a:tabLst/>
              <a:defRPr/>
            </a:pPr>
            <a:r>
              <a:rPr kumimoji="0" lang="th-TH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ค่าใช้จ่ายนอกเหนือจากที่จ่ายในลักษณะเหมาจ่ายรายหัว </a:t>
            </a:r>
          </a:p>
          <a:p>
            <a:pPr marL="514350" marR="0" lvl="0" indent="-514350" algn="l" defTabSz="10922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thaiAlphaPeriod"/>
              <a:tabLst/>
              <a:defRPr/>
            </a:pPr>
            <a:r>
              <a:rPr lang="th-TH" dirty="0"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ค่าใช้จ่ายสำหรับ</a:t>
            </a:r>
            <a:r>
              <a:rPr kumimoji="0" lang="th-TH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บริการสร้างเสริมสุขภาพและป้องกันโรค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ngsanaUPC" panose="02020603050405020304" pitchFamily="18" charset="-34"/>
              <a:ea typeface="Tahoma" pitchFamily="34" charset="0"/>
              <a:cs typeface="AngsanaUPC" panose="02020603050405020304" pitchFamily="18" charset="-34"/>
            </a:endParaRPr>
          </a:p>
          <a:p>
            <a:pPr marL="514350" marR="0" lvl="0" indent="-514350" algn="l" defTabSz="10922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thaiAlphaPeriod"/>
              <a:tabLst/>
              <a:defRPr/>
            </a:pPr>
            <a:r>
              <a:rPr lang="th-TH" dirty="0"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จุดประสงค์ เพื่อ </a:t>
            </a:r>
            <a:r>
              <a:rPr kumimoji="0" lang="th-TH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เพิ่มคุณภาพบริการ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 </a:t>
            </a:r>
            <a:r>
              <a:rPr lang="en-US" dirty="0"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/ </a:t>
            </a:r>
            <a:r>
              <a:rPr kumimoji="0" lang="th-TH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เพิ่มการเข้าถึงบริการ ปัญหาระดับเขต/จังหวัด ประชาชนไทยทุกสิทธิ</a:t>
            </a:r>
          </a:p>
          <a:p>
            <a:pPr marL="514350" marR="0" lvl="0" indent="-514350" algn="l" defTabSz="10922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thaiAlphaPeriod"/>
              <a:tabLst/>
              <a:defRPr/>
            </a:pPr>
            <a:r>
              <a:rPr kumimoji="0" lang="th-TH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โครงการระดับเขต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 /</a:t>
            </a:r>
            <a:r>
              <a:rPr kumimoji="0" lang="th-TH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 จังหวัด</a:t>
            </a:r>
          </a:p>
          <a:p>
            <a:pPr lvl="1" defTabSz="1092294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th-TH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 จำนวนไม่เกิน 5 แผนงาน/โครงการ</a:t>
            </a:r>
          </a:p>
          <a:p>
            <a:pPr lvl="1" defTabSz="1092294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th-TH" dirty="0"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 สิ่งส่งมอบชัดเจน</a:t>
            </a:r>
          </a:p>
          <a:p>
            <a:pPr lvl="2" defTabSz="1092294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kumimoji="0" lang="th-TH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 กรณีตรวจคัดกรอง ต้องมีการส่งผู้มีผลคัดกรองผิดปกติเพื่อรับบริการต่อเนื่อง</a:t>
            </a:r>
          </a:p>
          <a:p>
            <a:pPr lvl="2" defTabSz="1092294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kumimoji="0" lang="th-TH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 กรณีโครงการต่อเนื่อง ต้องมีหลักฐานผลผลิตบ่งชี้ความสำเร็จ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/</a:t>
            </a:r>
            <a:r>
              <a:rPr kumimoji="0" lang="th-TH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การส่งต่อเพื่อรับบริการต่อเนื่อง </a:t>
            </a:r>
          </a:p>
          <a:p>
            <a:pPr lvl="1" defTabSz="1092294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th-TH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 อัตราค่าบริการที่มีลักษณะเหมือนกันควรสอดคล้องกันทุกโครงการ</a:t>
            </a:r>
          </a:p>
          <a:p>
            <a:pPr lvl="1" defTabSz="1092294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kumimoji="0" lang="th-TH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 โครงการขององค์กรภาคเอกชนควรเป็นการทำงานร่วมกับหน่วยบริการ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 </a:t>
            </a:r>
            <a:r>
              <a:rPr lang="en-US" dirty="0"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/</a:t>
            </a:r>
            <a:r>
              <a:rPr lang="th-TH" dirty="0"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 </a:t>
            </a:r>
            <a:r>
              <a:rPr kumimoji="0" lang="th-TH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องค์กรภาคีสาธารณสุข</a:t>
            </a:r>
          </a:p>
          <a:p>
            <a:pPr marL="514350" marR="0" lvl="0" indent="-514350" algn="l" defTabSz="10922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thaiAlphaPeriod"/>
              <a:tabLst/>
              <a:defRPr/>
            </a:pPr>
            <a:r>
              <a:rPr kumimoji="0" lang="th-TH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งบที่เหลือคืนส่วนกลาง</a:t>
            </a:r>
          </a:p>
          <a:p>
            <a:pPr marL="514350" marR="0" lvl="0" indent="-514350" algn="l" defTabSz="109229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thaiAlphaPeriod"/>
              <a:tabLst/>
              <a:defRPr/>
            </a:pPr>
            <a:r>
              <a:rPr kumimoji="0" lang="th-TH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กลไกกำกับติดตามการดำเนินงานโดยกระบวนการมีส่วนร่วมรับผิดชอบ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E93058-E112-46EA-972A-1E7CCAB8C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922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A2073-527F-4972-A991-59FB7D34F399}" type="slidenum">
              <a:rPr kumimoji="0" lang="th-TH" sz="1603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10922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h-TH" sz="1603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8106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CA95E-1E6E-45CB-AB2E-94B7CA6B2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chemeClr val="accent1"/>
                </a:solidFill>
              </a:rPr>
              <a:t>แนวทางการดำเนินงาน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F0170-EEED-44C5-915A-2D1C51526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defTabSz="1092294">
              <a:defRPr/>
            </a:pPr>
            <a:r>
              <a:rPr kumimoji="0" lang="th-TH" sz="2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สปสช. เขต จัดให้มีกลไก </a:t>
            </a:r>
            <a:r>
              <a:rPr kumimoji="0" lang="th-TH" sz="2600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คณะทำงานระดับเขตภายใต้ อปสข.</a:t>
            </a:r>
            <a:r>
              <a:rPr kumimoji="0" lang="th-TH" sz="2600" i="0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 </a:t>
            </a:r>
            <a:r>
              <a:rPr lang="th-TH" sz="2600" dirty="0"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(</a:t>
            </a:r>
            <a:r>
              <a:rPr kumimoji="0" lang="th-TH" sz="2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ตัวแทนจากหน่วยงานวิชาการ หน่วยบริการ องค์กรภาคประชาชน) เพื่อกำหนดประเด็นขับเคลื่อน มอบหมายหน่วยงานรับผิดชอบจัดทำแผนงาน/โครงการ และกลั่นกรอง </a:t>
            </a:r>
            <a:r>
              <a:rPr kumimoji="0" lang="th-TH" sz="26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ภายในกันยายน 2564</a:t>
            </a:r>
          </a:p>
          <a:p>
            <a:pPr algn="thaiDist" defTabSz="1092294">
              <a:defRPr/>
            </a:pPr>
            <a:r>
              <a:rPr kumimoji="0" lang="th-TH" sz="2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สปสช. เขต เสนอแผนงาน/โครงการที่ผ่านการพิจารณากลั่นกรองต่อ อปสข.และแจ้งขอคืนงบทั้งหมด</a:t>
            </a:r>
            <a:r>
              <a:rPr kumimoji="0" lang="en-US" sz="2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/</a:t>
            </a:r>
            <a:r>
              <a:rPr kumimoji="0" lang="th-TH" sz="2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งบที่เหลือจากการดำเนินงานแก่ สปสช. </a:t>
            </a:r>
            <a:r>
              <a:rPr kumimoji="0" lang="th-TH" sz="26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ภายในกันยายน 2564</a:t>
            </a:r>
          </a:p>
          <a:p>
            <a:pPr algn="thaiDist" defTabSz="1092294">
              <a:defRPr/>
            </a:pPr>
            <a:r>
              <a:rPr kumimoji="0" lang="th-TH" sz="2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สปสช.เขต จัดทำนิติกรรมข้อตกลงหรือสัญญา </a:t>
            </a:r>
            <a:r>
              <a:rPr kumimoji="0" lang="th-TH" sz="26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ภายในตุลาคม 2564</a:t>
            </a:r>
            <a:r>
              <a:rPr kumimoji="0" lang="th-TH" sz="260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 </a:t>
            </a:r>
            <a:r>
              <a:rPr kumimoji="0" lang="th-TH" sz="260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เพื่อให้</a:t>
            </a:r>
            <a:r>
              <a:rPr kumimoji="0" lang="th-TH" sz="2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หน่วยงาน</a:t>
            </a:r>
            <a:r>
              <a:rPr kumimoji="0" lang="th-TH" sz="2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ดำเนินการ </a:t>
            </a:r>
            <a:r>
              <a:rPr kumimoji="0" lang="th-TH" sz="260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1 พฤศจิกายน 2564</a:t>
            </a:r>
          </a:p>
          <a:p>
            <a:pPr algn="thaiDist" defTabSz="1092294">
              <a:defRPr/>
            </a:pPr>
            <a:r>
              <a:rPr kumimoji="0" lang="th-TH" sz="2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สปสช.เขต </a:t>
            </a:r>
            <a:r>
              <a:rPr kumimoji="0" lang="th-TH" sz="2600" i="0" u="sng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แต่งตั้งคณะกรรมการตรวจรับผลงานที่มีส่วนร่วมจากบุคคลภายนอก</a:t>
            </a:r>
            <a:r>
              <a:rPr kumimoji="0" lang="th-TH" sz="26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 </a:t>
            </a:r>
            <a:r>
              <a:rPr lang="th-TH" sz="2600" dirty="0"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(</a:t>
            </a:r>
            <a:r>
              <a:rPr kumimoji="0" lang="th-TH" sz="2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anose="02020603050405020304" pitchFamily="18" charset="-34"/>
                <a:ea typeface="Tahoma" pitchFamily="34" charset="0"/>
                <a:cs typeface="AngsanaUPC" panose="02020603050405020304" pitchFamily="18" charset="-34"/>
              </a:rPr>
              <a:t>นักวิชาการ ผู้แทนท้องถิ่น องค์กรภาคประชาชน หน่วยงานที่เกี่ยวข้อง ผู้แทนหน่วยบริการซึ่งเป็นผู้ที่ไม่มีส่วนได้เสีย) เพื่อกำกับ ติดตาม ประเมินผล และตรวจรับผลงาน  </a:t>
            </a:r>
          </a:p>
          <a:p>
            <a:endParaRPr lang="th-TH" sz="2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6860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9D8B6-D802-45F2-BF07-0750DA4B4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E6873-694C-4179-8377-7B21D1EA8EC8}" type="slidenum">
              <a:rPr lang="th-TH" smtClean="0"/>
              <a:pPr>
                <a:defRPr/>
              </a:pPr>
              <a:t>6</a:t>
            </a:fld>
            <a:endParaRPr lang="th-TH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C47D3C-282E-48C0-9889-8867C62E8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1" y="103435"/>
            <a:ext cx="10393679" cy="66287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ABA31A-591B-41A1-821F-2A404C8A5E31}"/>
              </a:ext>
            </a:extLst>
          </p:cNvPr>
          <p:cNvSpPr/>
          <p:nvPr/>
        </p:nvSpPr>
        <p:spPr>
          <a:xfrm>
            <a:off x="838200" y="1292768"/>
            <a:ext cx="2617329" cy="84080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AB4A77-EB54-4E7E-B571-399E43B1B7B8}"/>
              </a:ext>
            </a:extLst>
          </p:cNvPr>
          <p:cNvSpPr/>
          <p:nvPr/>
        </p:nvSpPr>
        <p:spPr>
          <a:xfrm>
            <a:off x="838198" y="5286488"/>
            <a:ext cx="2617329" cy="5620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A6DE32-15B2-4C7F-8DE6-846C561FB09F}"/>
              </a:ext>
            </a:extLst>
          </p:cNvPr>
          <p:cNvSpPr/>
          <p:nvPr/>
        </p:nvSpPr>
        <p:spPr>
          <a:xfrm>
            <a:off x="838197" y="6067925"/>
            <a:ext cx="2617329" cy="36512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111162-4BA1-4890-9C43-6BF19ED04C2D}"/>
              </a:ext>
            </a:extLst>
          </p:cNvPr>
          <p:cNvSpPr/>
          <p:nvPr/>
        </p:nvSpPr>
        <p:spPr>
          <a:xfrm>
            <a:off x="838197" y="2182627"/>
            <a:ext cx="2617329" cy="44918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C763CA3-6339-4C40-A027-49F21B2CFD49}"/>
              </a:ext>
            </a:extLst>
          </p:cNvPr>
          <p:cNvSpPr/>
          <p:nvPr/>
        </p:nvSpPr>
        <p:spPr>
          <a:xfrm>
            <a:off x="8210192" y="2115201"/>
            <a:ext cx="1732298" cy="516608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UPC" panose="02020603050405020304" pitchFamily="18" charset="-34"/>
                <a:cs typeface="AngsanaUPC" panose="02020603050405020304" pitchFamily="18" charset="-34"/>
              </a:rPr>
              <a:t>กย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UPC" panose="02020603050405020304" pitchFamily="18" charset="-34"/>
                <a:cs typeface="AngsanaUPC" panose="02020603050405020304" pitchFamily="18" charset="-34"/>
              </a:rPr>
              <a:t> 64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7DA2AEF-E0B2-4C60-925F-878C1533BAD5}"/>
              </a:ext>
            </a:extLst>
          </p:cNvPr>
          <p:cNvSpPr/>
          <p:nvPr/>
        </p:nvSpPr>
        <p:spPr>
          <a:xfrm>
            <a:off x="8210192" y="4385271"/>
            <a:ext cx="1732298" cy="516608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ตค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UPC" panose="02020603050405020304" pitchFamily="18" charset="-34"/>
                <a:cs typeface="AngsanaUPC" panose="02020603050405020304" pitchFamily="18" charset="-34"/>
              </a:rPr>
              <a:t> 64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C59473C-EE55-4DFD-933F-C1D34E31BFE8}"/>
              </a:ext>
            </a:extLst>
          </p:cNvPr>
          <p:cNvSpPr/>
          <p:nvPr/>
        </p:nvSpPr>
        <p:spPr>
          <a:xfrm>
            <a:off x="8210192" y="5223686"/>
            <a:ext cx="1732298" cy="516608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UPC" panose="02020603050405020304" pitchFamily="18" charset="-34"/>
                <a:cs typeface="AngsanaUPC" panose="02020603050405020304" pitchFamily="18" charset="-34"/>
              </a:rPr>
              <a:t>สค.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UPC" panose="02020603050405020304" pitchFamily="18" charset="-34"/>
                <a:cs typeface="AngsanaUPC" panose="02020603050405020304" pitchFamily="18" charset="-34"/>
              </a:rPr>
              <a:t> 65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48AC33C-3AA8-4E2B-81A3-3A5F8306D100}"/>
              </a:ext>
            </a:extLst>
          </p:cNvPr>
          <p:cNvSpPr/>
          <p:nvPr/>
        </p:nvSpPr>
        <p:spPr>
          <a:xfrm>
            <a:off x="8210192" y="5945646"/>
            <a:ext cx="1732298" cy="516608"/>
          </a:xfrm>
          <a:prstGeom prst="ellips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b="1" dirty="0" err="1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กย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UPC" panose="02020603050405020304" pitchFamily="18" charset="-34"/>
                <a:cs typeface="AngsanaUPC" panose="02020603050405020304" pitchFamily="18" charset="-34"/>
              </a:rPr>
              <a:t>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UPC" panose="02020603050405020304" pitchFamily="18" charset="-34"/>
                <a:cs typeface="AngsanaUPC" panose="02020603050405020304" pitchFamily="18" charset="-34"/>
              </a:rPr>
              <a:t> 65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89501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022BC0-625A-4811-84BD-09D398FE6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E6873-694C-4179-8377-7B21D1EA8EC8}" type="slidenum">
              <a:rPr lang="th-TH" smtClean="0"/>
              <a:pPr>
                <a:defRPr/>
              </a:pPr>
              <a:t>7</a:t>
            </a:fld>
            <a:endParaRPr lang="th-TH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4B02CD3-F728-411D-A2E3-26BAFBB65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352985"/>
              </p:ext>
            </p:extLst>
          </p:nvPr>
        </p:nvGraphicFramePr>
        <p:xfrm>
          <a:off x="356809" y="454379"/>
          <a:ext cx="11478382" cy="6099202"/>
        </p:xfrm>
        <a:graphic>
          <a:graphicData uri="http://schemas.openxmlformats.org/drawingml/2006/table">
            <a:tbl>
              <a:tblPr firstRow="1" firstCol="1" bandRow="1"/>
              <a:tblGrid>
                <a:gridCol w="1900394">
                  <a:extLst>
                    <a:ext uri="{9D8B030D-6E8A-4147-A177-3AD203B41FA5}">
                      <a16:colId xmlns:a16="http://schemas.microsoft.com/office/drawing/2014/main" val="1940198978"/>
                    </a:ext>
                  </a:extLst>
                </a:gridCol>
                <a:gridCol w="2812584">
                  <a:extLst>
                    <a:ext uri="{9D8B030D-6E8A-4147-A177-3AD203B41FA5}">
                      <a16:colId xmlns:a16="http://schemas.microsoft.com/office/drawing/2014/main" val="2550369340"/>
                    </a:ext>
                  </a:extLst>
                </a:gridCol>
                <a:gridCol w="2682397">
                  <a:extLst>
                    <a:ext uri="{9D8B030D-6E8A-4147-A177-3AD203B41FA5}">
                      <a16:colId xmlns:a16="http://schemas.microsoft.com/office/drawing/2014/main" val="4275805263"/>
                    </a:ext>
                  </a:extLst>
                </a:gridCol>
                <a:gridCol w="4083007">
                  <a:extLst>
                    <a:ext uri="{9D8B030D-6E8A-4147-A177-3AD203B41FA5}">
                      <a16:colId xmlns:a16="http://schemas.microsoft.com/office/drawing/2014/main" val="1663934478"/>
                    </a:ext>
                  </a:extLst>
                </a:gridCol>
              </a:tblGrid>
              <a:tr h="4170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b="1" dirty="0">
                          <a:solidFill>
                            <a:schemeClr val="accent1"/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รูปแบบการจ่าย</a:t>
                      </a:r>
                      <a:endParaRPr lang="en-US" sz="2400" b="1" dirty="0">
                        <a:solidFill>
                          <a:schemeClr val="accent1"/>
                        </a:solidFill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46646" marR="46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b="1" dirty="0">
                          <a:solidFill>
                            <a:schemeClr val="accent1"/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เงื่อนไขการจ่าย</a:t>
                      </a:r>
                      <a:endParaRPr lang="en-US" sz="2400" b="1" dirty="0">
                        <a:solidFill>
                          <a:schemeClr val="accent1"/>
                        </a:solidFill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46646" marR="46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b="1" dirty="0">
                          <a:solidFill>
                            <a:schemeClr val="accent1"/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การดำเนินงาน</a:t>
                      </a:r>
                      <a:endParaRPr lang="en-US" sz="2400" b="1" dirty="0">
                        <a:solidFill>
                          <a:schemeClr val="accent1"/>
                        </a:solidFill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46646" marR="46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solidFill>
                            <a:schemeClr val="accent1"/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ข้อมูล</a:t>
                      </a:r>
                      <a:endParaRPr lang="en-US" sz="2400" b="1" dirty="0">
                        <a:solidFill>
                          <a:schemeClr val="accent1"/>
                        </a:solidFill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46646" marR="46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9566576"/>
                  </a:ext>
                </a:extLst>
              </a:tr>
              <a:tr h="86267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1) </a:t>
                      </a:r>
                      <a:r>
                        <a:rPr lang="th-TH" sz="2400" b="1" dirty="0">
                          <a:solidFill>
                            <a:schemeClr val="accent1"/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การจ่ายตามเกณฑ์คุณภาพผลงานบริการ</a:t>
                      </a:r>
                      <a:endParaRPr lang="en-US" sz="2400" b="1" dirty="0">
                        <a:solidFill>
                          <a:schemeClr val="accent1"/>
                        </a:solidFill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46646" marR="46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จ่ายตามตัวชี้วัดคุณภาพผลงานบริการที่ทำได้เกิน</a:t>
                      </a:r>
                      <a:r>
                        <a:rPr lang="en-US" sz="2400" dirty="0"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/</a:t>
                      </a:r>
                      <a:r>
                        <a:rPr lang="th-TH" sz="2400" dirty="0"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ตามเป้าหมาย</a:t>
                      </a:r>
                      <a:endParaRPr lang="en-US" sz="2400" dirty="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46646" marR="46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- กำหนดรายการตัวชี้วัด เงื่อนไขการจ่าย ค่าเป้าหมาย ระยะเวลาการดำเนินงาน และแหล่งข้อมูลในการใช้ประเมินผลงาน  </a:t>
                      </a:r>
                      <a:endParaRPr lang="en-US" sz="2400" dirty="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46646" marR="46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- แนวทางการดำเนินงาน เงื่อนไขการจ่าย และเกณฑ์การประเมินผลลัพธ์บริการ </a:t>
                      </a:r>
                      <a:endParaRPr lang="en-US" sz="2400" dirty="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- ข้อมูลการประเมินผลลัพธ์ และผลการจัดสรรงบรายหน่วยบริการ</a:t>
                      </a:r>
                      <a:endParaRPr lang="en-US" sz="2400" dirty="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46646" marR="46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199546"/>
                  </a:ext>
                </a:extLst>
              </a:tr>
              <a:tr h="13022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2) </a:t>
                      </a:r>
                      <a:r>
                        <a:rPr lang="th-TH" sz="2400" b="1" dirty="0">
                          <a:solidFill>
                            <a:schemeClr val="accent1"/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การเหมาจ่ายตามโครงการ</a:t>
                      </a:r>
                      <a:endParaRPr lang="en-US" sz="2400" b="1" dirty="0">
                        <a:solidFill>
                          <a:schemeClr val="accent1"/>
                        </a:solidFill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46646" marR="46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จ่ายเหมาค่าบริการแก่หน่วยงานเพื่อดำเนินกิจกรรมตามที่กำหนดให้ครอบคลุมกลุ่มเป้าหมาย</a:t>
                      </a:r>
                      <a:endParaRPr lang="en-US" sz="2400" dirty="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46646" marR="46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- กำหนดกลุ่มเป้าหมาย ชุดกิจกรรม และสิ่งส่งมอบ </a:t>
                      </a:r>
                      <a:endParaRPr lang="en-US" sz="2400" dirty="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46646" marR="46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Tx/>
                        <a:buNone/>
                      </a:pPr>
                      <a:r>
                        <a:rPr lang="en-US" sz="2400" dirty="0"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-</a:t>
                      </a:r>
                      <a:r>
                        <a:rPr lang="th-TH" sz="2400" dirty="0"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 การตรวจรับผลงานตามเงื่อนไขที่กำหนดในแผนงานโครงการ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(แนบข้อมูลผลงานรายบุคคล)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46646" marR="46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682395"/>
                  </a:ext>
                </a:extLst>
              </a:tr>
              <a:tr h="13022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chemeClr val="accent1"/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3) </a:t>
                      </a:r>
                      <a:r>
                        <a:rPr lang="th-TH" sz="2400" b="1" dirty="0">
                          <a:solidFill>
                            <a:schemeClr val="accent1"/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การจ่ายชดเชยบริการตามรายการที่กำหนด</a:t>
                      </a:r>
                      <a:endParaRPr lang="en-US" sz="2400" b="1" dirty="0">
                        <a:solidFill>
                          <a:schemeClr val="accent1"/>
                        </a:solidFill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46646" marR="46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จ่ายตามรายการบริการและอัตราที่กำหนด</a:t>
                      </a:r>
                      <a:endParaRPr lang="en-US" sz="2400" dirty="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46646" marR="46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-</a:t>
                      </a:r>
                      <a:r>
                        <a:rPr lang="th-TH" sz="2400" dirty="0"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 กำหนดรายการบริการและอัตราชดเชย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-</a:t>
                      </a:r>
                      <a:r>
                        <a:rPr lang="th-TH" sz="2400" dirty="0"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 ระบบการพิสูจน์ตัวตน และการ </a:t>
                      </a:r>
                      <a:r>
                        <a:rPr lang="en-US" sz="2400" dirty="0"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audit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46646" marR="46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-</a:t>
                      </a:r>
                      <a:r>
                        <a:rPr lang="th-TH" sz="2400" kern="1200" dirty="0">
                          <a:solidFill>
                            <a:schemeClr val="tx1"/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 ข้อมูลรายบุคคลและข้อมูล </a:t>
                      </a:r>
                      <a:r>
                        <a:rPr lang="en-US" sz="2400" kern="1200" dirty="0">
                          <a:solidFill>
                            <a:schemeClr val="tx1"/>
                          </a:solidFill>
                          <a:effectLst/>
                          <a:latin typeface="AngsanaUPC" panose="02020603050405020304" pitchFamily="18" charset="-34"/>
                          <a:ea typeface="Calibri" panose="020F0502020204030204" pitchFamily="34" charset="0"/>
                          <a:cs typeface="AngsanaUPC" panose="02020603050405020304" pitchFamily="18" charset="-34"/>
                        </a:rPr>
                        <a:t>authentication </a:t>
                      </a:r>
                      <a:endParaRPr lang="en-US" sz="2400" dirty="0">
                        <a:solidFill>
                          <a:srgbClr val="0000CC"/>
                        </a:solidFill>
                        <a:effectLst/>
                        <a:latin typeface="AngsanaUPC" panose="02020603050405020304" pitchFamily="18" charset="-34"/>
                        <a:ea typeface="Calibri" panose="020F0502020204030204" pitchFamily="34" charset="0"/>
                        <a:cs typeface="AngsanaUPC" panose="02020603050405020304" pitchFamily="18" charset="-34"/>
                      </a:endParaRPr>
                    </a:p>
                  </a:txBody>
                  <a:tcPr marL="46646" marR="466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03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43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323B5954-4B30-47AA-95C6-6EA23CF4F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132235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th-TH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กรอบงบ</a:t>
            </a:r>
            <a:r>
              <a:rPr lang="en-US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PPA</a:t>
            </a:r>
            <a:r>
              <a:rPr lang="th-TH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 สปสช.เขต </a:t>
            </a:r>
            <a:r>
              <a:rPr lang="en-US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5 </a:t>
            </a:r>
            <a:r>
              <a:rPr lang="th-TH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ราชบุรี ปีงบประมาณ 2565</a:t>
            </a:r>
            <a:br>
              <a:rPr lang="th-TH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en-US" sz="3600" b="1" dirty="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sz="3600" b="1" dirty="0">
                <a:solidFill>
                  <a:prstClr val="black"/>
                </a:solidFill>
                <a:latin typeface="AngsanaUPC" panose="02020603050405020304" pitchFamily="18" charset="-34"/>
                <a:ea typeface="Tahoma" panose="020B0604030504040204" pitchFamily="34" charset="0"/>
                <a:cs typeface="AngsanaUPC" panose="02020603050405020304" pitchFamily="18" charset="-34"/>
              </a:rPr>
              <a:t>4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UPC" panose="02020603050405020304" pitchFamily="18" charset="-34"/>
                <a:ea typeface="Tahoma" panose="020B0604030504040204" pitchFamily="34" charset="0"/>
                <a:cs typeface="AngsanaUPC" panose="02020603050405020304" pitchFamily="18" charset="-34"/>
              </a:rPr>
              <a:t> บาท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UPC" panose="02020603050405020304" pitchFamily="18" charset="-34"/>
                <a:ea typeface="Tahoma" panose="020B0604030504040204" pitchFamily="34" charset="0"/>
                <a:cs typeface="AngsanaUPC" panose="02020603050405020304" pitchFamily="18" charset="-34"/>
              </a:rPr>
              <a:t>x 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UPC" panose="02020603050405020304" pitchFamily="18" charset="-34"/>
                <a:ea typeface="Tahoma" panose="020B0604030504040204" pitchFamily="34" charset="0"/>
                <a:cs typeface="AngsanaUPC" panose="02020603050405020304" pitchFamily="18" charset="-34"/>
              </a:rPr>
              <a:t>คน</a:t>
            </a:r>
            <a:r>
              <a:rPr lang="th-TH" sz="3600" b="1" dirty="0">
                <a:solidFill>
                  <a:prstClr val="black"/>
                </a:solidFill>
                <a:latin typeface="AngsanaUPC" panose="02020603050405020304" pitchFamily="18" charset="-34"/>
                <a:ea typeface="Tahoma" panose="020B0604030504040204" pitchFamily="34" charset="0"/>
                <a:cs typeface="AngsanaUPC" panose="02020603050405020304" pitchFamily="18" charset="-34"/>
              </a:rPr>
              <a:t>ไทย</a:t>
            </a: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UPC" panose="02020603050405020304" pitchFamily="18" charset="-34"/>
                <a:ea typeface="Tahoma" panose="020B0604030504040204" pitchFamily="34" charset="0"/>
                <a:cs typeface="AngsanaUPC" panose="02020603050405020304" pitchFamily="18" charset="-34"/>
              </a:rPr>
              <a:t>ทุกสิทธิ)</a:t>
            </a:r>
            <a:endParaRPr lang="th-TH" sz="3600" b="1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80B9612-F8DC-4A29-BD33-FA1F8ED9BD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522122"/>
              </p:ext>
            </p:extLst>
          </p:nvPr>
        </p:nvGraphicFramePr>
        <p:xfrm>
          <a:off x="838200" y="1412776"/>
          <a:ext cx="10515600" cy="5282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328">
                  <a:extLst>
                    <a:ext uri="{9D8B030D-6E8A-4147-A177-3AD203B41FA5}">
                      <a16:colId xmlns:a16="http://schemas.microsoft.com/office/drawing/2014/main" val="2187837644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903595494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val="4050082369"/>
                    </a:ext>
                  </a:extLst>
                </a:gridCol>
                <a:gridCol w="3025552">
                  <a:extLst>
                    <a:ext uri="{9D8B030D-6E8A-4147-A177-3AD203B41FA5}">
                      <a16:colId xmlns:a16="http://schemas.microsoft.com/office/drawing/2014/main" val="2632065157"/>
                    </a:ext>
                  </a:extLst>
                </a:gridCol>
              </a:tblGrid>
              <a:tr h="487157"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ลำดับ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จังหวัด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จำนวนประชากรไทย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กรอบงบ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PPA 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ปี 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25</a:t>
                      </a:r>
                      <a:r>
                        <a:rPr lang="th-TH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788662"/>
                  </a:ext>
                </a:extLst>
              </a:tr>
              <a:tr h="4871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ราชบุรี</a:t>
                      </a:r>
                    </a:p>
                  </a:txBody>
                  <a:tcPr marL="9525" marR="9525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</a:t>
                      </a:r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841,821 </a:t>
                      </a:r>
                    </a:p>
                  </a:txBody>
                  <a:tcPr marL="9525" marR="9525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3,367,284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829115"/>
                  </a:ext>
                </a:extLst>
              </a:tr>
              <a:tr h="4871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2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กาญจนบุรี</a:t>
                      </a:r>
                    </a:p>
                  </a:txBody>
                  <a:tcPr marL="9525" marR="9525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   765,055 </a:t>
                      </a:r>
                    </a:p>
                  </a:txBody>
                  <a:tcPr marL="9525" marR="9525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3,060,220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221397"/>
                  </a:ext>
                </a:extLst>
              </a:tr>
              <a:tr h="4871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3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สุพรรณบุรี</a:t>
                      </a:r>
                    </a:p>
                  </a:txBody>
                  <a:tcPr marL="9525" marR="9525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   788,804 </a:t>
                      </a:r>
                    </a:p>
                  </a:txBody>
                  <a:tcPr marL="9525" marR="9525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3,155,216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1870168"/>
                  </a:ext>
                </a:extLst>
              </a:tr>
              <a:tr h="4871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4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นครปฐม</a:t>
                      </a:r>
                    </a:p>
                  </a:txBody>
                  <a:tcPr marL="9525" marR="9525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   837,935 </a:t>
                      </a:r>
                    </a:p>
                  </a:txBody>
                  <a:tcPr marL="9525" marR="9525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3,351,740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270025"/>
                  </a:ext>
                </a:extLst>
              </a:tr>
              <a:tr h="4871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5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สมุทรสาคร</a:t>
                      </a:r>
                    </a:p>
                  </a:txBody>
                  <a:tcPr marL="9525" marR="9525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   892,792 </a:t>
                      </a:r>
                    </a:p>
                  </a:txBody>
                  <a:tcPr marL="9525" marR="9525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3,571,168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9575225"/>
                  </a:ext>
                </a:extLst>
              </a:tr>
              <a:tr h="4871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6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สมุทรสงคราม</a:t>
                      </a:r>
                    </a:p>
                  </a:txBody>
                  <a:tcPr marL="9525" marR="9525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  </a:t>
                      </a:r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176,112</a:t>
                      </a:r>
                    </a:p>
                  </a:txBody>
                  <a:tcPr marL="9525" marR="9525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704,448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43864"/>
                  </a:ext>
                </a:extLst>
              </a:tr>
              <a:tr h="4871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7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เพชรบุรี</a:t>
                      </a:r>
                    </a:p>
                  </a:txBody>
                  <a:tcPr marL="9525" marR="9525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   460,919 </a:t>
                      </a:r>
                    </a:p>
                  </a:txBody>
                  <a:tcPr marL="9525" marR="9525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1,843,676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0042319"/>
                  </a:ext>
                </a:extLst>
              </a:tr>
              <a:tr h="4871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8</a:t>
                      </a:r>
                      <a:endParaRPr lang="th-TH" sz="2800" b="1" dirty="0">
                        <a:solidFill>
                          <a:schemeClr val="tx1"/>
                        </a:solidFill>
                        <a:latin typeface="AngsanaUPC" panose="02020603050405020304" pitchFamily="18" charset="-34"/>
                        <a:cs typeface="AngsanaUPC" panose="02020603050405020304" pitchFamily="18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ประจวบคีรีขันธ์</a:t>
                      </a:r>
                    </a:p>
                  </a:txBody>
                  <a:tcPr marL="9525" marR="9525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   547,562 </a:t>
                      </a:r>
                    </a:p>
                  </a:txBody>
                  <a:tcPr marL="9525" marR="9525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2,190,248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0077136"/>
                  </a:ext>
                </a:extLst>
              </a:tr>
              <a:tr h="48715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รวม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th-TH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</a:p>
                  </a:txBody>
                  <a:tcPr marL="9525" marR="9525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    5,311,000 </a:t>
                      </a:r>
                    </a:p>
                  </a:txBody>
                  <a:tcPr marL="9525" marR="9525" marT="9522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0" b="1" i="0" u="none" strike="noStrike" dirty="0">
                          <a:solidFill>
                            <a:srgbClr val="FF0000"/>
                          </a:solidFill>
                          <a:effectLst/>
                          <a:latin typeface="AngsanaUPC" panose="02020603050405020304" pitchFamily="18" charset="-34"/>
                          <a:cs typeface="AngsanaUPC" panose="02020603050405020304" pitchFamily="18" charset="-34"/>
                        </a:rPr>
                        <a:t>         21,244,000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8746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9470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CF024-A6B9-47C4-9C72-F25FE711B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338" y="2552700"/>
            <a:ext cx="6900862" cy="1492250"/>
          </a:xfrm>
          <a:ln w="28575">
            <a:noFill/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th-TH" b="1" dirty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แนวทางการบริหารงบ </a:t>
            </a:r>
            <a:r>
              <a:rPr lang="en-US" b="1" dirty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PPA</a:t>
            </a:r>
            <a:r>
              <a:rPr lang="th-TH" b="1" dirty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เขต 5 ราชบุรี</a:t>
            </a:r>
            <a:br>
              <a:rPr lang="en-US" b="1" dirty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b="1" dirty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ปีงบประมาณ 256</a:t>
            </a:r>
            <a:r>
              <a:rPr lang="en-US" b="1" dirty="0">
                <a:solidFill>
                  <a:schemeClr val="accent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5</a:t>
            </a:r>
          </a:p>
        </p:txBody>
      </p:sp>
      <p:sp>
        <p:nvSpPr>
          <p:cNvPr id="27651" name="Slide Number Placeholder 3">
            <a:extLst>
              <a:ext uri="{FF2B5EF4-FFF2-40B4-BE49-F238E27FC236}">
                <a16:creationId xmlns:a16="http://schemas.microsoft.com/office/drawing/2014/main" id="{FBA1DBF5-CC17-4E01-A8B4-E7D0D07E6D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6CF4D11-7210-4EA9-BBEB-FBC027848343}" type="slidenum">
              <a:rPr lang="en-SG" altLang="th-TH" sz="900">
                <a:solidFill>
                  <a:srgbClr val="898989"/>
                </a:solidFill>
              </a:rPr>
              <a:pPr/>
              <a:t>9</a:t>
            </a:fld>
            <a:endParaRPr lang="en-SG" altLang="th-TH" sz="9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1383</Words>
  <Application>Microsoft Office PowerPoint</Application>
  <PresentationFormat>Widescreen</PresentationFormat>
  <Paragraphs>261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AngsanaUPC</vt:lpstr>
      <vt:lpstr>Arial</vt:lpstr>
      <vt:lpstr>Calibri</vt:lpstr>
      <vt:lpstr>Calibri Light</vt:lpstr>
      <vt:lpstr>TH SarabunPSK</vt:lpstr>
      <vt:lpstr>Wingdings</vt:lpstr>
      <vt:lpstr>Office Theme</vt:lpstr>
      <vt:lpstr>Acrobat Document</vt:lpstr>
      <vt:lpstr>  </vt:lpstr>
      <vt:lpstr>ประเด็นนำเสนอ</vt:lpstr>
      <vt:lpstr>แนวทางการบริหารงบ PPA ปีงบประมาณ 2565</vt:lpstr>
      <vt:lpstr> หลักเกณฑ์</vt:lpstr>
      <vt:lpstr>แนวทางการดำเนินงาน</vt:lpstr>
      <vt:lpstr>PowerPoint Presentation</vt:lpstr>
      <vt:lpstr>PowerPoint Presentation</vt:lpstr>
      <vt:lpstr>กรอบงบ PPA สปสช.เขต 5 ราชบุรี ปีงบประมาณ 2565 (4 บาท x คนไทยทุกสิทธิ)</vt:lpstr>
      <vt:lpstr>แนวทางการบริหารงบ PPA เขต 5 ราชบุรี ปีงบประมาณ 2565</vt:lpstr>
      <vt:lpstr>คณะทำงานสร้างเสริมสุขภาพและป้องกันโรคระดับเขต</vt:lpstr>
      <vt:lpstr>PowerPoint Presentation</vt:lpstr>
      <vt:lpstr>ก. รูปแบบการจ่าย</vt:lpstr>
      <vt:lpstr>ข. ประเด็นขับเคลื่อน</vt:lpstr>
      <vt:lpstr>ค. การจัดสรร</vt:lpstr>
      <vt:lpstr>PowerPoint Presentation</vt:lpstr>
      <vt:lpstr>เรียน อปสข. เพื่อโปรดเห็นชอบ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nhso 124</dc:creator>
  <cp:lastModifiedBy>chattika maeprasart</cp:lastModifiedBy>
  <cp:revision>52</cp:revision>
  <cp:lastPrinted>2021-09-20T12:05:29Z</cp:lastPrinted>
  <dcterms:created xsi:type="dcterms:W3CDTF">2021-08-26T05:40:50Z</dcterms:created>
  <dcterms:modified xsi:type="dcterms:W3CDTF">2021-09-20T12:06:03Z</dcterms:modified>
</cp:coreProperties>
</file>